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45"/>
  </p:notesMasterIdLst>
  <p:sldIdLst>
    <p:sldId id="435" r:id="rId5"/>
    <p:sldId id="438" r:id="rId6"/>
    <p:sldId id="413" r:id="rId7"/>
    <p:sldId id="407" r:id="rId8"/>
    <p:sldId id="398" r:id="rId9"/>
    <p:sldId id="399" r:id="rId10"/>
    <p:sldId id="400" r:id="rId11"/>
    <p:sldId id="388" r:id="rId12"/>
    <p:sldId id="415" r:id="rId13"/>
    <p:sldId id="436" r:id="rId14"/>
    <p:sldId id="443" r:id="rId15"/>
    <p:sldId id="422" r:id="rId16"/>
    <p:sldId id="409" r:id="rId17"/>
    <p:sldId id="420" r:id="rId18"/>
    <p:sldId id="410" r:id="rId19"/>
    <p:sldId id="429" r:id="rId20"/>
    <p:sldId id="416" r:id="rId21"/>
    <p:sldId id="430" r:id="rId22"/>
    <p:sldId id="412" r:id="rId23"/>
    <p:sldId id="431" r:id="rId24"/>
    <p:sldId id="434" r:id="rId25"/>
    <p:sldId id="392" r:id="rId26"/>
    <p:sldId id="393" r:id="rId27"/>
    <p:sldId id="394" r:id="rId28"/>
    <p:sldId id="395" r:id="rId29"/>
    <p:sldId id="396" r:id="rId30"/>
    <p:sldId id="299" r:id="rId31"/>
    <p:sldId id="444" r:id="rId32"/>
    <p:sldId id="361" r:id="rId33"/>
    <p:sldId id="404" r:id="rId34"/>
    <p:sldId id="432" r:id="rId35"/>
    <p:sldId id="439" r:id="rId36"/>
    <p:sldId id="440" r:id="rId37"/>
    <p:sldId id="433" r:id="rId38"/>
    <p:sldId id="441" r:id="rId39"/>
    <p:sldId id="442" r:id="rId40"/>
    <p:sldId id="421" r:id="rId41"/>
    <p:sldId id="423" r:id="rId42"/>
    <p:sldId id="397" r:id="rId43"/>
    <p:sldId id="437" r:id="rId44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 Alexander" initials="" lastIdx="1" clrIdx="0"/>
  <p:cmAuthor id="1" name="Michael Milham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3"/>
    <a:srgbClr val="F3F305"/>
    <a:srgbClr val="00FF02"/>
    <a:srgbClr val="FFFFFF"/>
    <a:srgbClr val="000000"/>
    <a:srgbClr val="EEAE30"/>
    <a:srgbClr val="C5C5C5"/>
    <a:srgbClr val="F9F9F9"/>
    <a:srgbClr val="EF7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707" autoAdjust="0"/>
  </p:normalViewPr>
  <p:slideViewPr>
    <p:cSldViewPr snapToGrid="0" showGuides="1">
      <p:cViewPr>
        <p:scale>
          <a:sx n="116" d="100"/>
          <a:sy n="116" d="100"/>
        </p:scale>
        <p:origin x="-1704" y="-656"/>
      </p:cViewPr>
      <p:guideLst>
        <p:guide orient="horz" pos="1919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0018E0-2955-4D05-A9AB-3C504B6627C8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9C6141-B6E6-47EC-A4CF-93B7383F3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4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6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C6141-B6E6-47EC-A4CF-93B7383F3F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board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044" y="3075709"/>
            <a:ext cx="4416552" cy="1967261"/>
          </a:xfr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84" y="725679"/>
            <a:ext cx="1807662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CMI_spot_h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5988236"/>
            <a:ext cx="2061436" cy="7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665" y="2645832"/>
            <a:ext cx="3598337" cy="1608667"/>
          </a:xfr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69" y="2656332"/>
            <a:ext cx="1807662" cy="1545336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810000" y="2629647"/>
            <a:ext cx="0" cy="15987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boar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69" y="2656332"/>
            <a:ext cx="1807662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8148"/>
            <a:ext cx="8686800" cy="394476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4000" y="1342884"/>
            <a:ext cx="8686800" cy="45801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4494785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25880"/>
            <a:ext cx="4267200" cy="4367785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488" y="1325880"/>
            <a:ext cx="4248912" cy="4367785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39520"/>
            <a:ext cx="4270375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77136"/>
            <a:ext cx="4270375" cy="3854197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9520"/>
            <a:ext cx="428625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77136"/>
            <a:ext cx="4286250" cy="3854197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7217" y="64843"/>
            <a:ext cx="8698183" cy="8208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7217" y="115643"/>
            <a:ext cx="8698183" cy="8208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Two-line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445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1" name="Picture 10" descr="CMI_spot_h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3" y="6245913"/>
            <a:ext cx="1554480" cy="475488"/>
          </a:xfrm>
          <a:prstGeom prst="rect">
            <a:avLst/>
          </a:prstGeom>
        </p:spPr>
      </p:pic>
      <p:pic>
        <p:nvPicPr>
          <p:cNvPr id="13" name="Picture 12" descr="Squigg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1" y="1043940"/>
            <a:ext cx="1524009" cy="9144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699" y="6439457"/>
            <a:ext cx="2203450" cy="27761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 b="0">
                <a:solidFill>
                  <a:srgbClr val="0067A0"/>
                </a:solidFill>
              </a:defRPr>
            </a:lvl1pPr>
          </a:lstStyle>
          <a:p>
            <a:fld id="{B700F21C-8F8F-42F3-B54E-DA825E538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217" y="64843"/>
            <a:ext cx="8698183" cy="8208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20800"/>
            <a:ext cx="8686800" cy="445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699" y="6439457"/>
            <a:ext cx="2203450" cy="27761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 b="0">
                <a:solidFill>
                  <a:srgbClr val="0067A0"/>
                </a:solidFill>
              </a:defRPr>
            </a:lvl1pPr>
          </a:lstStyle>
          <a:p>
            <a:fld id="{B700F21C-8F8F-42F3-B54E-DA825E5380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CMI_spot_h_logo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3" y="6245913"/>
            <a:ext cx="1554480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9" r:id="rId2"/>
    <p:sldLayoutId id="2147483718" r:id="rId3"/>
    <p:sldLayoutId id="2147483701" r:id="rId4"/>
    <p:sldLayoutId id="2147483711" r:id="rId5"/>
    <p:sldLayoutId id="2147483703" r:id="rId6"/>
    <p:sldLayoutId id="2147483704" r:id="rId7"/>
    <p:sldLayoutId id="2147483705" r:id="rId8"/>
    <p:sldLayoutId id="2147483714" r:id="rId9"/>
    <p:sldLayoutId id="214748372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1"/>
        </a:buClr>
        <a:buSzPct val="80000"/>
        <a:buFont typeface="Wingdings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80000"/>
        <a:buFont typeface="Arial" panose="020B0604020202020204" pitchFamily="34" charset="0"/>
        <a:buChar char="►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SzPct val="120000"/>
        <a:buFont typeface="Arial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Wingdings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  <p15:guide id="7" orient="horz" pos="696" userDrawn="1">
          <p15:clr>
            <a:srgbClr val="F26B43"/>
          </p15:clr>
        </p15:guide>
        <p15:guide id="8" orient="horz" pos="912" userDrawn="1">
          <p15:clr>
            <a:srgbClr val="F26B43"/>
          </p15:clr>
        </p15:guide>
        <p15:guide id="9" orient="horz" pos="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Relationship Id="rId4" Type="http://schemas.openxmlformats.org/officeDocument/2006/relationships/image" Target="../media/image7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eswa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10" y="2854961"/>
            <a:ext cx="5894018" cy="2216120"/>
          </a:xfrm>
        </p:spPr>
        <p:txBody>
          <a:bodyPr>
            <a:normAutofit fontScale="90000"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Development of the Extended Strengths and Weaknesses Assessment of Normal Behavior (E-SWAN)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Lindsay Alexander, MPH</a:t>
            </a:r>
            <a:br>
              <a:rPr lang="en-US" i="1" dirty="0" smtClean="0"/>
            </a:b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Clinical Data Manager </a:t>
            </a:r>
            <a:b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CMI Healthy Brain Network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90663"/>
            <a:ext cx="59658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0"/>
            <a:ext cx="76596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0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 and 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7834" y="1289548"/>
            <a:ext cx="8244610" cy="2068856"/>
            <a:chOff x="6629400" y="17145000"/>
            <a:chExt cx="16916400" cy="4876800"/>
          </a:xfrm>
        </p:grpSpPr>
        <p:pic>
          <p:nvPicPr>
            <p:cNvPr id="5" name="Picture 4" descr="swan_in_age_int_n10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4600" y="17907000"/>
              <a:ext cx="5484574" cy="4114800"/>
            </a:xfrm>
            <a:prstGeom prst="rect">
              <a:avLst/>
            </a:prstGeom>
          </p:spPr>
        </p:pic>
        <p:pic>
          <p:nvPicPr>
            <p:cNvPr id="6" name="Picture 5" descr="swan_in_ageonly_n104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7907000"/>
              <a:ext cx="5484574" cy="4114800"/>
            </a:xfrm>
            <a:prstGeom prst="rect">
              <a:avLst/>
            </a:prstGeom>
          </p:spPr>
        </p:pic>
        <p:pic>
          <p:nvPicPr>
            <p:cNvPr id="7" name="Picture 6" descr="swan_in_n10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7830800"/>
              <a:ext cx="5484574" cy="4114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907001" y="17145000"/>
              <a:ext cx="5638799" cy="79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Inattention * Age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68199" y="17145000"/>
              <a:ext cx="5638799" cy="79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Age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17145000"/>
              <a:ext cx="5638799" cy="798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Inattention</a:t>
              </a:r>
              <a:endParaRPr lang="en-US" sz="1600" b="1" dirty="0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38866" y="3777420"/>
            <a:ext cx="8133196" cy="2068856"/>
            <a:chOff x="6324600" y="18364200"/>
            <a:chExt cx="16840200" cy="4877027"/>
          </a:xfrm>
        </p:grpSpPr>
        <p:pic>
          <p:nvPicPr>
            <p:cNvPr id="12" name="Picture 11" descr="swan_hy_age_int_n104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03114" y="19126201"/>
              <a:ext cx="5484573" cy="4114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525999" y="18364200"/>
              <a:ext cx="5638801" cy="79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Hyperactivity * Age</a:t>
              </a:r>
              <a:endParaRPr lang="en-US" sz="1600" b="1" dirty="0"/>
            </a:p>
          </p:txBody>
        </p:sp>
        <p:pic>
          <p:nvPicPr>
            <p:cNvPr id="14" name="Picture 13" descr="swan_hy_ageonly_n10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4162" y="19126200"/>
              <a:ext cx="5484876" cy="4115027"/>
            </a:xfrm>
            <a:prstGeom prst="rect">
              <a:avLst/>
            </a:prstGeom>
          </p:spPr>
        </p:pic>
        <p:pic>
          <p:nvPicPr>
            <p:cNvPr id="15" name="Picture 14" descr="swan_hy_n104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562" y="19126200"/>
              <a:ext cx="5484876" cy="411502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887200" y="18364200"/>
              <a:ext cx="5638801" cy="79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Age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4600" y="18364202"/>
              <a:ext cx="5638801" cy="798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Hyperactivity</a:t>
              </a:r>
              <a:endParaRPr lang="en-US" sz="1600" b="1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 flipV="1">
            <a:off x="2331847" y="3580227"/>
            <a:ext cx="4269572" cy="21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2367" y="6339304"/>
            <a:ext cx="754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Only results for the SWAN passed statistical 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and 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029201"/>
            <a:ext cx="8686800" cy="888999"/>
          </a:xfrm>
        </p:spPr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en-US" dirty="0" smtClean="0">
                <a:cs typeface="Arial"/>
              </a:rPr>
              <a:t>MDMR </a:t>
            </a:r>
            <a:r>
              <a:rPr lang="en-US" dirty="0">
                <a:cs typeface="Arial"/>
              </a:rPr>
              <a:t>analyses yielded similar patterns of voxel-wise results for the differing questionnaires, though the findings with the SWAN were more robust; as a result, only results for the SWAN passed statistical threshold</a:t>
            </a:r>
            <a:r>
              <a:rPr lang="en-US" dirty="0" smtClean="0"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913872" y="1199127"/>
            <a:ext cx="2511568" cy="3049507"/>
            <a:chOff x="22655789" y="26822400"/>
            <a:chExt cx="4314693" cy="5238832"/>
          </a:xfrm>
        </p:grpSpPr>
        <p:pic>
          <p:nvPicPr>
            <p:cNvPr id="11" name="Picture 10" descr="HYAGE_NoLA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6558" y="26822400"/>
              <a:ext cx="3963924" cy="51297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956269" y="31737475"/>
              <a:ext cx="2438399" cy="323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Pseudo F Value</a:t>
              </a:r>
              <a:endParaRPr 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55789" y="29028031"/>
              <a:ext cx="462510" cy="79003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b="1" dirty="0" smtClean="0"/>
                <a:t>Density</a:t>
              </a:r>
              <a:endParaRPr lang="en-US" sz="800" b="1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562490" y="27508200"/>
              <a:ext cx="1259910" cy="731520"/>
              <a:chOff x="20955000" y="22326600"/>
              <a:chExt cx="1259910" cy="7315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300511" y="22326600"/>
                <a:ext cx="914399" cy="23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SWAN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1107400" y="22465099"/>
                <a:ext cx="228600" cy="0"/>
              </a:xfrm>
              <a:prstGeom prst="line">
                <a:avLst/>
              </a:prstGeom>
              <a:ln>
                <a:solidFill>
                  <a:srgbClr val="09518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1107400" y="22617499"/>
                <a:ext cx="228600" cy="0"/>
              </a:xfrm>
              <a:prstGeom prst="line">
                <a:avLst/>
              </a:prstGeom>
              <a:ln>
                <a:solidFill>
                  <a:srgbClr val="18B5C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107400" y="22769899"/>
                <a:ext cx="228600" cy="0"/>
              </a:xfrm>
              <a:prstGeom prst="line">
                <a:avLst/>
              </a:prstGeom>
              <a:ln>
                <a:solidFill>
                  <a:srgbClr val="E89F2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107400" y="22919620"/>
                <a:ext cx="228600" cy="0"/>
              </a:xfrm>
              <a:prstGeom prst="line">
                <a:avLst/>
              </a:prstGeom>
              <a:ln>
                <a:solidFill>
                  <a:srgbClr val="A7B20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300511" y="22479001"/>
                <a:ext cx="914399" cy="23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Conners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0511" y="22631400"/>
                <a:ext cx="914399" cy="23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BASC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300511" y="22781121"/>
                <a:ext cx="914399" cy="23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CBCL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0955000" y="22326600"/>
                <a:ext cx="1066800" cy="73152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23520" y="1209286"/>
            <a:ext cx="2567068" cy="3139193"/>
            <a:chOff x="18288000" y="26840426"/>
            <a:chExt cx="4407259" cy="5389509"/>
          </a:xfrm>
        </p:grpSpPr>
        <p:pic>
          <p:nvPicPr>
            <p:cNvPr id="25" name="Picture 24" descr="INAGE_NoLAB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1335" y="26840426"/>
              <a:ext cx="3963924" cy="512978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588479" y="31754353"/>
              <a:ext cx="2438399" cy="47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Pseudo F Value</a:t>
              </a:r>
              <a:endParaRPr lang="en-US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88000" y="28706439"/>
              <a:ext cx="679402" cy="11285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800" b="1" dirty="0" smtClean="0"/>
                <a:t>Density</a:t>
              </a:r>
              <a:endParaRPr lang="en-US" sz="800" b="1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1198735" y="27472144"/>
              <a:ext cx="1178777" cy="776190"/>
              <a:chOff x="20955000" y="22290544"/>
              <a:chExt cx="1178777" cy="77619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201354" y="22290544"/>
                <a:ext cx="914400" cy="33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SWAN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1107400" y="22465099"/>
                <a:ext cx="228600" cy="0"/>
              </a:xfrm>
              <a:prstGeom prst="line">
                <a:avLst/>
              </a:prstGeom>
              <a:ln>
                <a:solidFill>
                  <a:srgbClr val="09518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1107400" y="22617499"/>
                <a:ext cx="228600" cy="0"/>
              </a:xfrm>
              <a:prstGeom prst="line">
                <a:avLst/>
              </a:prstGeom>
              <a:ln>
                <a:solidFill>
                  <a:srgbClr val="18B5C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107400" y="22769899"/>
                <a:ext cx="228600" cy="0"/>
              </a:xfrm>
              <a:prstGeom prst="line">
                <a:avLst/>
              </a:prstGeom>
              <a:ln>
                <a:solidFill>
                  <a:srgbClr val="E89F2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1107400" y="22919620"/>
                <a:ext cx="228600" cy="0"/>
              </a:xfrm>
              <a:prstGeom prst="line">
                <a:avLst/>
              </a:prstGeom>
              <a:ln>
                <a:solidFill>
                  <a:srgbClr val="A7B20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21201352" y="22433929"/>
                <a:ext cx="914399" cy="33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Conners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1219378" y="22586333"/>
                <a:ext cx="914399" cy="33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BASC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210371" y="22727034"/>
                <a:ext cx="914399" cy="33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" b="1" dirty="0" smtClean="0"/>
                  <a:t>CBCL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0955000" y="22326600"/>
                <a:ext cx="1066800" cy="73152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443" y="1136842"/>
            <a:ext cx="2644499" cy="32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Extended Strengths and Weaknesses Assessment of Normal Behavior (E-SWAN)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The E-SWAN is a collaborative effort focused on the extension of the SWAN framework to the broader range of DSM 5 disorders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Giovanni </a:t>
            </a:r>
            <a:r>
              <a:rPr lang="en-US" sz="2400" dirty="0" err="1" smtClean="0">
                <a:solidFill>
                  <a:srgbClr val="000000"/>
                </a:solidFill>
              </a:rPr>
              <a:t>Salum</a:t>
            </a:r>
            <a:r>
              <a:rPr lang="en-US" sz="2400" dirty="0" smtClean="0">
                <a:solidFill>
                  <a:srgbClr val="000000"/>
                </a:solidFill>
              </a:rPr>
              <a:t>, Michael Milham, James Swanson</a:t>
            </a:r>
          </a:p>
          <a:p>
            <a:r>
              <a:rPr lang="en-US" sz="2400" dirty="0" smtClean="0"/>
              <a:t>Here we report on the initial design and feasibility testing of the E-SWAN questionnaire set</a:t>
            </a:r>
          </a:p>
          <a:p>
            <a:r>
              <a:rPr lang="en-US" sz="2400" dirty="0" smtClean="0"/>
              <a:t>Initial questionnaires focused on DSM 5 Disorders: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Major </a:t>
            </a:r>
            <a:r>
              <a:rPr lang="en-US" sz="2000" b="1" dirty="0">
                <a:solidFill>
                  <a:srgbClr val="000000"/>
                </a:solidFill>
              </a:rPr>
              <a:t>Depressive Disorder &amp; Social Anxiety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High prevalence disorders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Panic Disorder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Challenge of dimensionalizing physiological symptoms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</a:rPr>
              <a:t>Disruptive Mood Dysregulation </a:t>
            </a:r>
            <a:r>
              <a:rPr lang="en-US" sz="2000" b="1" dirty="0" smtClean="0">
                <a:solidFill>
                  <a:srgbClr val="000000"/>
                </a:solidFill>
              </a:rPr>
              <a:t>Disorder (DMDD)</a:t>
            </a:r>
            <a:endParaRPr lang="en-US" sz="2000" b="1" dirty="0">
              <a:solidFill>
                <a:srgbClr val="000000"/>
              </a:solidFill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New to DSM 5, few valid measures available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49349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</a:t>
            </a:r>
            <a:r>
              <a:rPr lang="en-US" sz="2800" dirty="0"/>
              <a:t>questionnaire was developed using a three step </a:t>
            </a:r>
            <a:r>
              <a:rPr lang="en-US" sz="2800" dirty="0" smtClean="0"/>
              <a:t>process: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Each </a:t>
            </a:r>
            <a:r>
              <a:rPr lang="en-US" sz="2000" dirty="0">
                <a:solidFill>
                  <a:srgbClr val="000000"/>
                </a:solidFill>
              </a:rPr>
              <a:t>DSM-5 criterion was broken-down to reflect specific symptoms, which are core to each of the DSM-5 disorders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Each </a:t>
            </a:r>
            <a:r>
              <a:rPr lang="en-US" sz="2000" dirty="0">
                <a:solidFill>
                  <a:srgbClr val="000000"/>
                </a:solidFill>
              </a:rPr>
              <a:t>specific symptoms was transformed into its underlying ability, i.e., the ability that when impaired gives rise to the symptom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ach </a:t>
            </a:r>
            <a:r>
              <a:rPr lang="en-US" sz="2000" dirty="0">
                <a:solidFill>
                  <a:srgbClr val="000000"/>
                </a:solidFill>
              </a:rPr>
              <a:t>item was worded to be answered in a 7-point scale representing deviation from children from the same age, following the statement: “</a:t>
            </a:r>
            <a:r>
              <a:rPr lang="en-US" sz="2000" i="1" dirty="0">
                <a:solidFill>
                  <a:srgbClr val="000000"/>
                </a:solidFill>
              </a:rPr>
              <a:t>When compared to children of the same age, how well does this child”. 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36"/>
            <a:ext cx="9050624" cy="820870"/>
          </a:xfrm>
        </p:spPr>
        <p:txBody>
          <a:bodyPr/>
          <a:lstStyle/>
          <a:p>
            <a:r>
              <a:rPr lang="en-US" sz="2400" b="1" dirty="0" smtClean="0"/>
              <a:t>Step 1: Operationalizing </a:t>
            </a:r>
            <a:r>
              <a:rPr lang="en-US" sz="2400" b="1" dirty="0"/>
              <a:t>symptoms for each DSM-5 </a:t>
            </a:r>
            <a:r>
              <a:rPr lang="en-US" sz="2400" b="1" dirty="0" smtClean="0"/>
              <a:t>disorder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2"/>
            <a:ext cx="8686800" cy="28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Challenges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DSM</a:t>
            </a:r>
            <a:r>
              <a:rPr lang="en-US" sz="2400" dirty="0">
                <a:solidFill>
                  <a:srgbClr val="000000"/>
                </a:solidFill>
              </a:rPr>
              <a:t>-5 criteria vary in the level of </a:t>
            </a:r>
            <a:r>
              <a:rPr lang="en-US" sz="2400" dirty="0" smtClean="0">
                <a:solidFill>
                  <a:srgbClr val="000000"/>
                </a:solidFill>
              </a:rPr>
              <a:t>detail and nuance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Multiple phrases vs. single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Some criteria can be relatively complex in structure, relying on more than a simple checklist of symptoms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Some disorders require assessment of behaviors in more than one context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21" y="64843"/>
            <a:ext cx="8926783" cy="820870"/>
          </a:xfrm>
        </p:spPr>
        <p:txBody>
          <a:bodyPr/>
          <a:lstStyle/>
          <a:p>
            <a:r>
              <a:rPr lang="en-US" sz="2400" b="1" dirty="0" smtClean="0"/>
              <a:t>Step 1: Operationalizing symptoms for each DSM-5 disorder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1047" y="2887612"/>
            <a:ext cx="242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Example: DMDD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3494" y="3501880"/>
            <a:ext cx="37027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At least 5 symptoms, or symptom characteristics: </a:t>
            </a:r>
          </a:p>
          <a:p>
            <a:endParaRPr lang="en-US" u="sng" dirty="0" smtClean="0"/>
          </a:p>
          <a:p>
            <a:pPr marL="228600" indent="-228600">
              <a:buAutoNum type="arabicPeriod"/>
            </a:pPr>
            <a:r>
              <a:rPr lang="en-US" sz="1400" dirty="0" smtClean="0"/>
              <a:t>Verbal outbursts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Behavioral outbursts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Intensity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Duration</a:t>
            </a:r>
          </a:p>
          <a:p>
            <a:pPr marL="228600" indent="-228600">
              <a:buAutoNum type="arabicPeriod"/>
            </a:pPr>
            <a:r>
              <a:rPr lang="en-US" sz="1400" dirty="0" smtClean="0"/>
              <a:t>Situational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746" y="3501880"/>
            <a:ext cx="3278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One DSM Criterion:</a:t>
            </a:r>
            <a:endParaRPr lang="en-US" u="sng" dirty="0"/>
          </a:p>
          <a:p>
            <a:endParaRPr lang="en-US" sz="1200" dirty="0" smtClean="0"/>
          </a:p>
          <a:p>
            <a:r>
              <a:rPr lang="en-US" sz="1400" dirty="0" smtClean="0"/>
              <a:t>Severe recurrent temper outbursts manifested </a:t>
            </a:r>
            <a:r>
              <a:rPr lang="en-US" sz="1400" u="sng" dirty="0" smtClean="0"/>
              <a:t>verbally</a:t>
            </a:r>
            <a:r>
              <a:rPr lang="en-US" sz="1400" dirty="0" smtClean="0"/>
              <a:t> and/or </a:t>
            </a:r>
            <a:r>
              <a:rPr lang="en-US" sz="1400" u="sng" dirty="0" smtClean="0"/>
              <a:t>behaviorally</a:t>
            </a:r>
            <a:r>
              <a:rPr lang="en-US" sz="1400" dirty="0" smtClean="0"/>
              <a:t> that are grossly out of proportion in </a:t>
            </a:r>
            <a:r>
              <a:rPr lang="en-US" sz="1400" u="sng" dirty="0" smtClean="0"/>
              <a:t>intensity</a:t>
            </a:r>
            <a:r>
              <a:rPr lang="en-US" sz="1400" dirty="0" smtClean="0"/>
              <a:t> or </a:t>
            </a:r>
            <a:r>
              <a:rPr lang="en-US" sz="1400" u="sng" dirty="0" smtClean="0"/>
              <a:t>duration</a:t>
            </a:r>
            <a:r>
              <a:rPr lang="en-US" sz="1400" dirty="0" smtClean="0"/>
              <a:t> to the </a:t>
            </a:r>
            <a:r>
              <a:rPr lang="en-US" sz="1400" u="sng" dirty="0" smtClean="0"/>
              <a:t>situation </a:t>
            </a:r>
            <a:r>
              <a:rPr lang="en-US" sz="1400" dirty="0" smtClean="0"/>
              <a:t>or </a:t>
            </a:r>
            <a:r>
              <a:rPr lang="en-US" sz="1400" u="sng" dirty="0" smtClean="0"/>
              <a:t>provocation </a:t>
            </a:r>
            <a:endParaRPr lang="en-US" sz="1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754715" y="891042"/>
            <a:ext cx="304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Example: Social Anxiety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746" y="1685865"/>
            <a:ext cx="2549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One DSM Criterion:</a:t>
            </a:r>
          </a:p>
          <a:p>
            <a:endParaRPr lang="en-US" sz="1200" dirty="0" smtClean="0"/>
          </a:p>
          <a:p>
            <a:r>
              <a:rPr lang="en-US" sz="1400" dirty="0" smtClean="0"/>
              <a:t>The social situations almost always provoke anxiety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43494" y="1685865"/>
            <a:ext cx="2817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One Symptom:</a:t>
            </a:r>
          </a:p>
          <a:p>
            <a:endParaRPr lang="en-US" sz="1200" dirty="0"/>
          </a:p>
          <a:p>
            <a:r>
              <a:rPr lang="en-US" sz="1400" dirty="0" smtClean="0"/>
              <a:t>Anxiety in social situations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23032" y="1967734"/>
            <a:ext cx="137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0646" y="4302530"/>
            <a:ext cx="137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4843"/>
            <a:ext cx="9144000" cy="820870"/>
          </a:xfrm>
        </p:spPr>
        <p:txBody>
          <a:bodyPr/>
          <a:lstStyle/>
          <a:p>
            <a:r>
              <a:rPr lang="en-US" sz="2600" b="1" dirty="0" smtClean="0"/>
              <a:t>Step 2: Transforming Symptoms </a:t>
            </a:r>
            <a:r>
              <a:rPr lang="en-US" sz="2600" b="1" dirty="0"/>
              <a:t>into </a:t>
            </a:r>
            <a:r>
              <a:rPr lang="en-US" sz="2600" b="1" dirty="0" smtClean="0"/>
              <a:t>Underlying Abilities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1"/>
            <a:ext cx="8686800" cy="18812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Item </a:t>
            </a:r>
            <a:r>
              <a:rPr lang="en-US" sz="1800" dirty="0"/>
              <a:t>content was generated </a:t>
            </a:r>
            <a:r>
              <a:rPr lang="en-US" sz="1800" dirty="0" smtClean="0"/>
              <a:t>with the following guidelines:</a:t>
            </a:r>
            <a:endParaRPr lang="en-US" sz="1800" dirty="0"/>
          </a:p>
          <a:p>
            <a:pPr lvl="1"/>
            <a:r>
              <a:rPr lang="en-US" dirty="0">
                <a:solidFill>
                  <a:srgbClr val="000000"/>
                </a:solidFill>
              </a:rPr>
              <a:t>Items should reflect the underlying abilities for each criterion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Items </a:t>
            </a:r>
            <a:r>
              <a:rPr lang="en-US" dirty="0">
                <a:solidFill>
                  <a:srgbClr val="000000"/>
                </a:solidFill>
              </a:rPr>
              <a:t>should not contain age restriction criteria or developmentally inappropriate behaviors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Standardized item </a:t>
            </a:r>
            <a:r>
              <a:rPr lang="en-US" sz="1800" dirty="0"/>
              <a:t>formats </a:t>
            </a:r>
            <a:r>
              <a:rPr lang="en-US" sz="1800" dirty="0" smtClean="0"/>
              <a:t>were used </a:t>
            </a:r>
            <a:r>
              <a:rPr lang="en-US" sz="1800" dirty="0"/>
              <a:t>for each type of symptom 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Example: Frequency &amp; Duration items- </a:t>
            </a:r>
            <a:r>
              <a:rPr lang="en-US" dirty="0">
                <a:solidFill>
                  <a:srgbClr val="000000"/>
                </a:solidFill>
              </a:rPr>
              <a:t>“is able to </a:t>
            </a:r>
            <a:r>
              <a:rPr lang="en-US" u="sng" dirty="0">
                <a:solidFill>
                  <a:srgbClr val="000000"/>
                </a:solidFill>
              </a:rPr>
              <a:t>avoid</a:t>
            </a:r>
            <a:r>
              <a:rPr lang="en-US" dirty="0">
                <a:solidFill>
                  <a:srgbClr val="000000"/>
                </a:solidFill>
              </a:rPr>
              <a:t> (no </a:t>
            </a:r>
            <a:r>
              <a:rPr lang="en-US" dirty="0" smtClean="0">
                <a:solidFill>
                  <a:srgbClr val="000000"/>
                </a:solidFill>
              </a:rPr>
              <a:t>occurrence)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u="sng" dirty="0">
                <a:solidFill>
                  <a:srgbClr val="000000"/>
                </a:solidFill>
              </a:rPr>
              <a:t>limit</a:t>
            </a:r>
            <a:r>
              <a:rPr lang="en-US" dirty="0">
                <a:solidFill>
                  <a:srgbClr val="000000"/>
                </a:solidFill>
              </a:rPr>
              <a:t> (reduce </a:t>
            </a:r>
            <a:r>
              <a:rPr lang="en-US" dirty="0" smtClean="0">
                <a:solidFill>
                  <a:srgbClr val="000000"/>
                </a:solidFill>
              </a:rPr>
              <a:t>frequency or duration) </a:t>
            </a:r>
            <a:r>
              <a:rPr lang="en-US" dirty="0">
                <a:solidFill>
                  <a:srgbClr val="000000"/>
                </a:solidFill>
              </a:rPr>
              <a:t>behaviors, emotions or thoughts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17536" y="3409363"/>
            <a:ext cx="306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Example: Social Anxiety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8679" y="4024911"/>
            <a:ext cx="30766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DSM Criterion:</a:t>
            </a:r>
          </a:p>
          <a:p>
            <a:endParaRPr lang="en-US" dirty="0"/>
          </a:p>
          <a:p>
            <a:r>
              <a:rPr lang="en-US" sz="1400" dirty="0" smtClean="0"/>
              <a:t>Marked fear or anxiety about one or more social situations in which the individual is exposed to possible scrutiny by others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4703" y="3917927"/>
            <a:ext cx="30766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E-SWAN:</a:t>
            </a:r>
          </a:p>
          <a:p>
            <a:r>
              <a:rPr lang="en-US" sz="1400" i="1" dirty="0" smtClean="0"/>
              <a:t>Overall Prompt:</a:t>
            </a:r>
            <a:br>
              <a:rPr lang="en-US" sz="1400" i="1" dirty="0" smtClean="0"/>
            </a:br>
            <a:r>
              <a:rPr lang="en-US" sz="1400" dirty="0" smtClean="0"/>
              <a:t>Compared to other children of the same age, how well does this child:</a:t>
            </a:r>
          </a:p>
          <a:p>
            <a:endParaRPr lang="en-US" sz="1400" dirty="0"/>
          </a:p>
          <a:p>
            <a:r>
              <a:rPr lang="en-US" sz="1400" i="1" dirty="0" smtClean="0"/>
              <a:t>Question</a:t>
            </a:r>
            <a:r>
              <a:rPr lang="en-US" sz="1400" i="1" dirty="0"/>
              <a:t>:</a:t>
            </a:r>
          </a:p>
          <a:p>
            <a:r>
              <a:rPr lang="en-US" sz="1400" dirty="0" smtClean="0"/>
              <a:t>Tolerate feelings of anxiety in social situations</a:t>
            </a:r>
          </a:p>
        </p:txBody>
      </p:sp>
    </p:spTree>
    <p:extLst>
      <p:ext uri="{BB962C8B-B14F-4D97-AF65-F5344CB8AC3E}">
        <p14:creationId xmlns:p14="http://schemas.microsoft.com/office/powerpoint/2010/main" val="30047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843"/>
            <a:ext cx="9143999" cy="820870"/>
          </a:xfrm>
        </p:spPr>
        <p:txBody>
          <a:bodyPr/>
          <a:lstStyle/>
          <a:p>
            <a:r>
              <a:rPr lang="en-US" sz="2600" b="1" dirty="0"/>
              <a:t>Step 2: Transforming Symptoms into Underlying 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1692" y="1078249"/>
            <a:ext cx="318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Example: Panic Disorder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261" y="2701163"/>
            <a:ext cx="2996199" cy="193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DSM Symptoms: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Palpitations, pounding heart, or accelerated heart rate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Sweating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Trembling or shaking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9037" y="2039289"/>
            <a:ext cx="49314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Compared to other children of the same age, most of the time, how well does this child: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400" dirty="0" smtClean="0"/>
              <a:t>Avoid </a:t>
            </a:r>
            <a:r>
              <a:rPr lang="en-US" sz="1400" dirty="0"/>
              <a:t>or limit moments of intense fear or discomfort that occur ‘out of the blue</a:t>
            </a:r>
            <a:r>
              <a:rPr lang="en-US" sz="1400" dirty="0" smtClean="0"/>
              <a:t>’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Keep </a:t>
            </a:r>
            <a:r>
              <a:rPr lang="en-US" sz="1400" dirty="0"/>
              <a:t>the mind free from worries about experiencing  intense fear or discomfort 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 Return </a:t>
            </a:r>
            <a:r>
              <a:rPr lang="en-US" sz="1400" dirty="0"/>
              <a:t>to typical behaviors/activities after experiencing a moment of intense fear or discomfort 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9037" y="4561557"/>
            <a:ext cx="4928078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Compared </a:t>
            </a:r>
            <a:r>
              <a:rPr lang="en-US" sz="1400" dirty="0"/>
              <a:t>to other children of the same age, </a:t>
            </a:r>
            <a:r>
              <a:rPr lang="en-US" sz="1400" u="sng" dirty="0"/>
              <a:t>during moments of intense fear or discomfort</a:t>
            </a:r>
            <a:r>
              <a:rPr lang="en-US" sz="1400" dirty="0"/>
              <a:t>, how well does this child: </a:t>
            </a:r>
            <a:endParaRPr lang="en-US" sz="1400" dirty="0" smtClean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400" dirty="0" smtClean="0"/>
              <a:t>Keep </a:t>
            </a:r>
            <a:r>
              <a:rPr lang="en-US" sz="1400" dirty="0"/>
              <a:t>a regular heartbeat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Keep </a:t>
            </a:r>
            <a:r>
              <a:rPr lang="en-US" sz="1400" dirty="0"/>
              <a:t>dry and cool  </a:t>
            </a:r>
          </a:p>
          <a:p>
            <a:pPr marL="342900" indent="-342900">
              <a:buAutoNum type="arabicPeriod"/>
            </a:pPr>
            <a:r>
              <a:rPr lang="en-US" sz="1400" dirty="0"/>
              <a:t>Keep hands steady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1150" y="1690465"/>
            <a:ext cx="4829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Part A. Assess experience of panic attacks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01150" y="4195201"/>
            <a:ext cx="4829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Part B. Assess experience of panic attacks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3: Item Wording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8031"/>
            <a:ext cx="8686800" cy="2422576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Items were worded to be able to be answered on a 7 point scale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Far above average to far below average</a:t>
            </a:r>
          </a:p>
          <a:p>
            <a:r>
              <a:rPr lang="en-US" sz="1800" dirty="0" smtClean="0"/>
              <a:t>Overall </a:t>
            </a:r>
            <a:r>
              <a:rPr lang="en-US" sz="1800" dirty="0"/>
              <a:t>guidelines for item construction were also followed, according to standardized practices according to </a:t>
            </a:r>
            <a:r>
              <a:rPr lang="en-US" sz="1800" dirty="0" smtClean="0"/>
              <a:t>three </a:t>
            </a:r>
            <a:r>
              <a:rPr lang="en-US" sz="1800" dirty="0"/>
              <a:t>simple </a:t>
            </a:r>
            <a:r>
              <a:rPr lang="en-US" sz="1800" dirty="0" smtClean="0"/>
              <a:t>criteria established by the PROMIS guidelines:</a:t>
            </a:r>
            <a:endParaRPr lang="en-US" sz="1800" dirty="0"/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Clarity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Precision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General applicability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0" y="26822400"/>
            <a:ext cx="4344162" cy="5270507"/>
            <a:chOff x="18288000" y="26822400"/>
            <a:chExt cx="4344162" cy="5270507"/>
          </a:xfrm>
        </p:grpSpPr>
        <p:pic>
          <p:nvPicPr>
            <p:cNvPr id="6" name="Picture 5" descr="INAGE_NoLA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8238" y="26822400"/>
              <a:ext cx="3963924" cy="51297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588480" y="31754353"/>
              <a:ext cx="2438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Pseudo F Value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0" y="29044907"/>
              <a:ext cx="430887" cy="79003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600" b="1" dirty="0" smtClean="0"/>
                <a:t>Density</a:t>
              </a:r>
              <a:endParaRPr lang="en-US" sz="16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1198735" y="27508200"/>
              <a:ext cx="1259910" cy="731520"/>
              <a:chOff x="20955000" y="22326600"/>
              <a:chExt cx="1259910" cy="7315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300510" y="223266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SWAN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1107400" y="22465099"/>
                <a:ext cx="228600" cy="0"/>
              </a:xfrm>
              <a:prstGeom prst="line">
                <a:avLst/>
              </a:prstGeom>
              <a:ln>
                <a:solidFill>
                  <a:srgbClr val="09518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107400" y="22617499"/>
                <a:ext cx="228600" cy="0"/>
              </a:xfrm>
              <a:prstGeom prst="line">
                <a:avLst/>
              </a:prstGeom>
              <a:ln>
                <a:solidFill>
                  <a:srgbClr val="18B5C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107400" y="22769899"/>
                <a:ext cx="228600" cy="0"/>
              </a:xfrm>
              <a:prstGeom prst="line">
                <a:avLst/>
              </a:prstGeom>
              <a:ln>
                <a:solidFill>
                  <a:srgbClr val="E89F2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107400" y="22919620"/>
                <a:ext cx="228600" cy="0"/>
              </a:xfrm>
              <a:prstGeom prst="line">
                <a:avLst/>
              </a:prstGeom>
              <a:ln>
                <a:solidFill>
                  <a:srgbClr val="A7B20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1300510" y="224790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Conners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300510" y="22631400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BASC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00510" y="22781121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CBCL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955000" y="22326600"/>
                <a:ext cx="1066800" cy="73152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540063" y="3533556"/>
            <a:ext cx="32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Example: Depression</a:t>
            </a:r>
            <a:endParaRPr lang="en-US" sz="2000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233680" y="4775200"/>
            <a:ext cx="44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Markedly diminished interest or pleasure in all, or almost all activities most of the day, nearly every day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12080" y="4632960"/>
            <a:ext cx="331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 interest in performing activities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12080" y="5232400"/>
            <a:ext cx="231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Enjoy activities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94640" y="4165600"/>
            <a:ext cx="26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DSM Criteria</a:t>
            </a:r>
            <a:endParaRPr lang="en-US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5242560" y="416560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E-SWAN</a:t>
            </a:r>
            <a:endParaRPr lang="en-US" u="sng" dirty="0"/>
          </a:p>
        </p:txBody>
      </p:sp>
      <p:cxnSp>
        <p:nvCxnSpPr>
          <p:cNvPr id="30" name="Straight Arrow Connector 29"/>
          <p:cNvCxnSpPr>
            <a:stCxn id="24" idx="3"/>
            <a:endCxn id="25" idx="1"/>
          </p:cNvCxnSpPr>
          <p:nvPr/>
        </p:nvCxnSpPr>
        <p:spPr>
          <a:xfrm flipV="1">
            <a:off x="4683760" y="4786849"/>
            <a:ext cx="528320" cy="249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  <a:endCxn id="26" idx="1"/>
          </p:cNvCxnSpPr>
          <p:nvPr/>
        </p:nvCxnSpPr>
        <p:spPr>
          <a:xfrm>
            <a:off x="4683760" y="5036810"/>
            <a:ext cx="528320" cy="349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conflicts of interest to disclose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3: Item Wording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9529" y="1159353"/>
            <a:ext cx="253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Example: DMDD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7194" y="3032100"/>
            <a:ext cx="3658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Sample E-SWAN Questions:</a:t>
            </a:r>
          </a:p>
          <a:p>
            <a:endParaRPr lang="en-US" u="sng" dirty="0" smtClean="0"/>
          </a:p>
          <a:p>
            <a:r>
              <a:rPr lang="en-US" sz="1600" dirty="0" smtClean="0"/>
              <a:t>Avoid or control arguing or yelling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 smtClean="0"/>
          </a:p>
          <a:p>
            <a:r>
              <a:rPr lang="en-US" sz="1600" dirty="0" smtClean="0"/>
              <a:t>Avoid or control getting into fights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06098" y="3049988"/>
            <a:ext cx="40605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Avoid or control arguing or yelling at home</a:t>
            </a:r>
          </a:p>
          <a:p>
            <a:r>
              <a:rPr lang="en-US" sz="1400" dirty="0"/>
              <a:t>Avoid or control arguing or yelling </a:t>
            </a:r>
            <a:r>
              <a:rPr lang="en-US" sz="1400" dirty="0" smtClean="0"/>
              <a:t>at school</a:t>
            </a:r>
          </a:p>
          <a:p>
            <a:r>
              <a:rPr lang="en-US" sz="1400" dirty="0"/>
              <a:t>Avoid or control arguing or yelling </a:t>
            </a:r>
            <a:r>
              <a:rPr lang="en-US" sz="1400" dirty="0" smtClean="0"/>
              <a:t>with friends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Avoid or control </a:t>
            </a:r>
            <a:r>
              <a:rPr lang="en-US" sz="1400" dirty="0" smtClean="0"/>
              <a:t>getting into fights at home</a:t>
            </a:r>
            <a:endParaRPr lang="en-US" sz="1400" dirty="0"/>
          </a:p>
          <a:p>
            <a:r>
              <a:rPr lang="en-US" sz="1400" dirty="0"/>
              <a:t>Avoid or control </a:t>
            </a:r>
            <a:r>
              <a:rPr lang="en-US" sz="1400" dirty="0" smtClean="0"/>
              <a:t>getting </a:t>
            </a:r>
            <a:r>
              <a:rPr lang="en-US" sz="1400" dirty="0"/>
              <a:t>into fights </a:t>
            </a:r>
            <a:r>
              <a:rPr lang="en-US" sz="1400" dirty="0" smtClean="0"/>
              <a:t>at school</a:t>
            </a:r>
            <a:endParaRPr lang="en-US" sz="1400" dirty="0"/>
          </a:p>
          <a:p>
            <a:r>
              <a:rPr lang="en-US" sz="1400" dirty="0"/>
              <a:t>Avoid or control </a:t>
            </a:r>
            <a:r>
              <a:rPr lang="en-US" sz="1400" dirty="0" smtClean="0"/>
              <a:t>getting </a:t>
            </a:r>
            <a:r>
              <a:rPr lang="en-US" sz="1400" dirty="0"/>
              <a:t>into fights </a:t>
            </a:r>
            <a:r>
              <a:rPr lang="en-US" sz="1400" dirty="0" smtClean="0"/>
              <a:t>with friends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09334" y="1708351"/>
            <a:ext cx="358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1D5"/>
                </a:solidFill>
              </a:rPr>
              <a:t>Solution: Separate items assessing the same behavior across settings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435" y="1708351"/>
            <a:ext cx="358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Problem: Not precise because DSM criteria requires that these behaviors are present in more than one setting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95440" y="3434590"/>
            <a:ext cx="1001715" cy="348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6496" y="3685028"/>
            <a:ext cx="983827" cy="107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631215" y="3228873"/>
            <a:ext cx="974883" cy="536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86496" y="4302182"/>
            <a:ext cx="1037490" cy="160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68608" y="4445290"/>
            <a:ext cx="1064322" cy="1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13328" y="4463178"/>
            <a:ext cx="1028546" cy="223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2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E-SWAN Questionnaires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Circulated to experienced clinicians for feedback</a:t>
            </a:r>
          </a:p>
          <a:p>
            <a:r>
              <a:rPr lang="en-US" sz="2000" dirty="0" smtClean="0"/>
              <a:t>Informal testing for language in local clinics in Brazil</a:t>
            </a:r>
          </a:p>
          <a:p>
            <a:r>
              <a:rPr lang="en-US" sz="2000" dirty="0" smtClean="0"/>
              <a:t>Pilot testing underway at CMI Healthy Brain Network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Clinically-referred sample design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Focused on data collection in the NYC area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Target sample size = 10,000 (current enrollment = 605)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E-SWAN added in July, 2016 (n = 161)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Anxiety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24" y="1993514"/>
            <a:ext cx="7427146" cy="2532303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1654616" y="894425"/>
            <a:ext cx="3774318" cy="92125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Depression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2" y="1670527"/>
            <a:ext cx="8882303" cy="35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Panic Disorder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96" y="1107440"/>
            <a:ext cx="778324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DMDD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5" y="750956"/>
            <a:ext cx="7689097" cy="54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405342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Sample E-SWAN With 7 Point Scoring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Shot 2016-10-25 at 9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" y="1714012"/>
            <a:ext cx="7762829" cy="2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Preliminary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iagnosis data, as assessed by the KSADS, is currently available for 83 out of 161 participants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Remainder pending completion of the Healthy Brain Network study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84" y="2820818"/>
            <a:ext cx="28321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633" y="3074862"/>
            <a:ext cx="1915716" cy="16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217" y="0"/>
            <a:ext cx="8698183" cy="820870"/>
          </a:xfrm>
        </p:spPr>
        <p:txBody>
          <a:bodyPr/>
          <a:lstStyle/>
          <a:p>
            <a:r>
              <a:rPr lang="en-US" b="1" dirty="0" smtClean="0"/>
              <a:t>Average Score Distributions (N=161)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9333" y="723514"/>
            <a:ext cx="190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E-SWAN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758" y="3502121"/>
            <a:ext cx="244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Scales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0" y="1139152"/>
            <a:ext cx="1805571" cy="2401394"/>
            <a:chOff x="0" y="1139152"/>
            <a:chExt cx="1805571" cy="2401394"/>
          </a:xfrm>
        </p:grpSpPr>
        <p:pic>
          <p:nvPicPr>
            <p:cNvPr id="13" name="Picture 12" descr="DMDD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2" y="1193954"/>
              <a:ext cx="1759389" cy="227685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5758" y="3355880"/>
              <a:ext cx="91593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Average 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3333" y="1139152"/>
              <a:ext cx="11391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DMDD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/>
            <a:srcRect l="32180" r="24531"/>
            <a:stretch/>
          </p:blipFill>
          <p:spPr>
            <a:xfrm>
              <a:off x="0" y="2095886"/>
              <a:ext cx="115455" cy="5080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745673" y="1139152"/>
            <a:ext cx="1795874" cy="2401394"/>
            <a:chOff x="1745673" y="1139152"/>
            <a:chExt cx="1795874" cy="2401394"/>
          </a:xfrm>
        </p:grpSpPr>
        <p:pic>
          <p:nvPicPr>
            <p:cNvPr id="12" name="Picture 11" descr="SocAnx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158" y="1201651"/>
              <a:ext cx="1759389" cy="227685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361432" y="3355880"/>
              <a:ext cx="91593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Average 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45915" y="1139152"/>
              <a:ext cx="11391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Social Anxiety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1745673" y="2095886"/>
              <a:ext cx="115455" cy="5080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746885" y="1139152"/>
            <a:ext cx="1792871" cy="2401394"/>
            <a:chOff x="3746885" y="1139152"/>
            <a:chExt cx="1792871" cy="2401394"/>
          </a:xfrm>
        </p:grpSpPr>
        <p:pic>
          <p:nvPicPr>
            <p:cNvPr id="8" name="Picture 7" descr="Panic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367" y="1193954"/>
              <a:ext cx="1759389" cy="227685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16463" y="3355880"/>
              <a:ext cx="91593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Average 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85552" y="1139152"/>
              <a:ext cx="11391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Panic Disorder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3746885" y="2095886"/>
              <a:ext cx="115455" cy="5080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524885" y="1139152"/>
            <a:ext cx="1809188" cy="2401394"/>
            <a:chOff x="5524885" y="1139152"/>
            <a:chExt cx="1809188" cy="2401394"/>
          </a:xfrm>
        </p:grpSpPr>
        <p:pic>
          <p:nvPicPr>
            <p:cNvPr id="14" name="Picture 13" descr="MDD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684" y="1193954"/>
              <a:ext cx="1759389" cy="22768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117554" y="3355880"/>
              <a:ext cx="91593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Average 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71248" y="1139152"/>
              <a:ext cx="11391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Depression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5524885" y="2095886"/>
              <a:ext cx="115455" cy="508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7302885" y="1139152"/>
            <a:ext cx="1802630" cy="2401394"/>
            <a:chOff x="7302885" y="1139152"/>
            <a:chExt cx="1802630" cy="2401394"/>
          </a:xfrm>
        </p:grpSpPr>
        <p:pic>
          <p:nvPicPr>
            <p:cNvPr id="11" name="Picture 10" descr="ADHD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126" y="1193954"/>
              <a:ext cx="1759389" cy="22768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864766" y="3355880"/>
              <a:ext cx="915939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000000"/>
                  </a:solidFill>
                </a:rPr>
                <a:t>Average 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33854" y="1139152"/>
              <a:ext cx="1139152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ADHD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7302885" y="2095886"/>
              <a:ext cx="115455" cy="50800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0" y="3854643"/>
            <a:ext cx="1870363" cy="2399854"/>
            <a:chOff x="0" y="3754582"/>
            <a:chExt cx="1870363" cy="2399854"/>
          </a:xfrm>
        </p:grpSpPr>
        <p:pic>
          <p:nvPicPr>
            <p:cNvPr id="5" name="Picture 4" descr="ARI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2" y="3799796"/>
              <a:ext cx="1759389" cy="22768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29673" y="5969770"/>
              <a:ext cx="41717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7030" y="3754582"/>
              <a:ext cx="1693333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Affective Reactivity Index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0" y="4643582"/>
              <a:ext cx="115455" cy="50800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853431" y="3854643"/>
            <a:ext cx="1841114" cy="2399854"/>
            <a:chOff x="1853431" y="3754582"/>
            <a:chExt cx="1841114" cy="2399854"/>
          </a:xfrm>
        </p:grpSpPr>
        <p:pic>
          <p:nvPicPr>
            <p:cNvPr id="4" name="Picture 3" descr="SC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21" y="3799796"/>
              <a:ext cx="1759389" cy="227685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66170" y="5969770"/>
              <a:ext cx="41717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62789" y="3754582"/>
              <a:ext cx="1631756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SCARED Social Anxiety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1853431" y="4643582"/>
              <a:ext cx="115455" cy="50800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3754582" y="3854643"/>
            <a:ext cx="1818023" cy="2399854"/>
            <a:chOff x="3754582" y="3754582"/>
            <a:chExt cx="1818023" cy="2399854"/>
          </a:xfrm>
        </p:grpSpPr>
        <p:pic>
          <p:nvPicPr>
            <p:cNvPr id="10" name="Picture 9" descr="PN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367" y="3799796"/>
              <a:ext cx="1759389" cy="227685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476558" y="5969770"/>
              <a:ext cx="41717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25394" y="3754582"/>
              <a:ext cx="1747211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SCARED Panic Disorder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3754582" y="4643582"/>
              <a:ext cx="115455" cy="50800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7318279" y="3846946"/>
            <a:ext cx="1787236" cy="2407551"/>
            <a:chOff x="7318279" y="3746885"/>
            <a:chExt cx="1787236" cy="2407551"/>
          </a:xfrm>
        </p:grpSpPr>
        <p:pic>
          <p:nvPicPr>
            <p:cNvPr id="3" name="Picture 2" descr="SDQ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126" y="3799796"/>
              <a:ext cx="1759389" cy="227685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78740" y="5969770"/>
              <a:ext cx="41717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12242" y="3746885"/>
              <a:ext cx="1493213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SDQ Hyperactivity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7318279" y="4643582"/>
              <a:ext cx="115455" cy="5080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509491" y="3854643"/>
            <a:ext cx="2141297" cy="2399854"/>
            <a:chOff x="5509491" y="3754582"/>
            <a:chExt cx="2141297" cy="2399854"/>
          </a:xfrm>
        </p:grpSpPr>
        <p:pic>
          <p:nvPicPr>
            <p:cNvPr id="9" name="Picture 8" descr="MFQ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684" y="3799796"/>
              <a:ext cx="1759389" cy="227685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314594" y="5969770"/>
              <a:ext cx="417175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000000"/>
                  </a:solidFill>
                </a:rPr>
                <a:t>Score</a:t>
              </a:r>
              <a:endParaRPr lang="en-US" sz="600" b="1" dirty="0">
                <a:solidFill>
                  <a:srgbClr val="000000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/>
            <a:srcRect l="32180" r="24531"/>
            <a:stretch/>
          </p:blipFill>
          <p:spPr>
            <a:xfrm>
              <a:off x="5509491" y="4643582"/>
              <a:ext cx="115455" cy="508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534121" y="3754582"/>
              <a:ext cx="2116667" cy="2308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Mood and Feelings Questionnaire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3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 &amp; Project Rationale</a:t>
            </a:r>
          </a:p>
          <a:p>
            <a:r>
              <a:rPr lang="en-US" sz="2400" dirty="0" smtClean="0"/>
              <a:t>E-SWAN Development Process</a:t>
            </a:r>
          </a:p>
          <a:p>
            <a:r>
              <a:rPr lang="en-US" sz="2400" dirty="0" smtClean="0"/>
              <a:t>Example E-SWAN Questions</a:t>
            </a:r>
          </a:p>
          <a:p>
            <a:r>
              <a:rPr lang="en-US" sz="2400" dirty="0" smtClean="0"/>
              <a:t>Results of Item Response Theory Analysis</a:t>
            </a:r>
          </a:p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Item Response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5140379"/>
          </a:xfrm>
        </p:spPr>
        <p:txBody>
          <a:bodyPr>
            <a:normAutofit/>
          </a:bodyPr>
          <a:lstStyle/>
          <a:p>
            <a:r>
              <a:rPr lang="en-US" b="1" dirty="0" smtClean="0"/>
              <a:t>Item Response Theory (IRT):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Examines how </a:t>
            </a:r>
            <a:r>
              <a:rPr lang="en-US" dirty="0">
                <a:solidFill>
                  <a:srgbClr val="000000"/>
                </a:solidFill>
              </a:rPr>
              <a:t>specific </a:t>
            </a:r>
            <a:r>
              <a:rPr lang="en-US" dirty="0" smtClean="0">
                <a:solidFill>
                  <a:srgbClr val="000000"/>
                </a:solidFill>
              </a:rPr>
              <a:t>test or questionnaire items </a:t>
            </a:r>
            <a:r>
              <a:rPr lang="en-US" dirty="0">
                <a:solidFill>
                  <a:srgbClr val="000000"/>
                </a:solidFill>
              </a:rPr>
              <a:t>function in measuring abilities, attitudes, or other </a:t>
            </a:r>
            <a:r>
              <a:rPr lang="en-US" dirty="0" smtClean="0">
                <a:solidFill>
                  <a:srgbClr val="000000"/>
                </a:solidFill>
              </a:rPr>
              <a:t>variables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Focus on individual items that make up a test or questionnaire, rather than an aggregate score of the items in a test</a:t>
            </a:r>
          </a:p>
          <a:p>
            <a:r>
              <a:rPr lang="en-US" b="1" dirty="0" smtClean="0"/>
              <a:t>Graded Response Models (GRM):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IRT analysis for data that follows a </a:t>
            </a:r>
            <a:r>
              <a:rPr lang="en-US" dirty="0" err="1">
                <a:solidFill>
                  <a:srgbClr val="000000"/>
                </a:solidFill>
              </a:rPr>
              <a:t>Likert</a:t>
            </a:r>
            <a:r>
              <a:rPr lang="en-US" dirty="0">
                <a:solidFill>
                  <a:srgbClr val="000000"/>
                </a:solidFill>
              </a:rPr>
              <a:t>-type </a:t>
            </a:r>
            <a:r>
              <a:rPr lang="en-US" dirty="0" smtClean="0">
                <a:solidFill>
                  <a:srgbClr val="000000"/>
                </a:solidFill>
              </a:rPr>
              <a:t>rating scale</a:t>
            </a:r>
          </a:p>
          <a:p>
            <a:r>
              <a:rPr lang="en-US" b="1" dirty="0" smtClean="0"/>
              <a:t>Test Information Function: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hows </a:t>
            </a:r>
            <a:r>
              <a:rPr lang="en-US" dirty="0">
                <a:solidFill>
                  <a:srgbClr val="000000"/>
                </a:solidFill>
              </a:rPr>
              <a:t>the locations on </a:t>
            </a:r>
            <a:r>
              <a:rPr lang="en-US" dirty="0" smtClean="0">
                <a:solidFill>
                  <a:srgbClr val="000000"/>
                </a:solidFill>
              </a:rPr>
              <a:t>the latent trait where </a:t>
            </a:r>
            <a:r>
              <a:rPr lang="en-US" dirty="0">
                <a:solidFill>
                  <a:srgbClr val="000000"/>
                </a:solidFill>
              </a:rPr>
              <a:t>test is </a:t>
            </a:r>
            <a:r>
              <a:rPr lang="en-US" dirty="0" smtClean="0">
                <a:solidFill>
                  <a:srgbClr val="000000"/>
                </a:solidFill>
              </a:rPr>
              <a:t>capturing information across all test items</a:t>
            </a:r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/>
              <a:t>Item </a:t>
            </a:r>
            <a:r>
              <a:rPr lang="en-US" b="1" dirty="0" smtClean="0"/>
              <a:t>Information Curve</a:t>
            </a:r>
            <a:r>
              <a:rPr lang="en-US" b="1" dirty="0" smtClean="0"/>
              <a:t>: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Shows the locations on the latent trait where test is capturing information </a:t>
            </a:r>
            <a:r>
              <a:rPr lang="en-US" dirty="0" smtClean="0">
                <a:solidFill>
                  <a:srgbClr val="000000"/>
                </a:solidFill>
              </a:rPr>
              <a:t>for each individual test item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Test Information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jQOwQQQAABBBBAAAEEEEAAAQQQQAABBBDIIEAANAMeTRFAAAEEEEAAAQQQQAABBBBAAAEEEEAg3wIEQPM9PvQOAQQQQAABBBBAAAEEEEAAAQQQQAABBDIIEADNgEdTBBBAAAEEEEAAAQQQQAABBBBAAAEEEMi3AAHQfI8PvUMAAQQQQAABBBBAAAEEEEAAAQQQQACBDAIEQDPg0RQBBBBAAAEEEEAAAQQQQAABBBBAAAEE8i1AADTf40P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0"/>
          <a:stretch/>
        </p:blipFill>
        <p:spPr>
          <a:xfrm>
            <a:off x="255644" y="1655620"/>
            <a:ext cx="4368236" cy="2803488"/>
          </a:xfrm>
          <a:prstGeom prst="rect">
            <a:avLst/>
          </a:prstGeom>
        </p:spPr>
      </p:pic>
      <p:pic>
        <p:nvPicPr>
          <p:cNvPr id="9" name="Picture 8" descr="boEy35vINo0s4gULFmSftdZaK3tvoohTBEE1AgQIECBAgECVAgKgVeobmwABAgQIECBAgAABAgQIECBAgACBUgVMgS+VV+cECBAgQIAAAQIECBAgQIAAAQIECFQpIABapb6xCRAgQIAAAQIECBAgQIAAAQIECBAoVUAAtFRenRMgQIAAAQIECBAgQIAAAQIECBAgUKWAAGiV+sYmQIAAAQIECBAgQIAAAQIECBAgQKBUAQHQUnl1ToAAAQ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>
          <a:xfrm>
            <a:off x="4640976" y="1652187"/>
            <a:ext cx="4368236" cy="2814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582" y="4461975"/>
            <a:ext cx="336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chemeClr val="accent2"/>
                </a:solidFill>
              </a:rPr>
              <a:t>E-SWAN Social Anxiety Subscale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5914" y="4461975"/>
            <a:ext cx="336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SCARED Social Anxiety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798177"/>
            <a:ext cx="4270375" cy="609600"/>
          </a:xfrm>
        </p:spPr>
        <p:txBody>
          <a:bodyPr/>
          <a:lstStyle/>
          <a:p>
            <a:pPr algn="ctr"/>
            <a:r>
              <a:rPr lang="en-US" dirty="0" smtClean="0"/>
              <a:t>E-SWAN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798177"/>
            <a:ext cx="4286250" cy="609600"/>
          </a:xfrm>
        </p:spPr>
        <p:txBody>
          <a:bodyPr/>
          <a:lstStyle/>
          <a:p>
            <a:pPr algn="ctr"/>
            <a:r>
              <a:rPr lang="en-US" dirty="0" smtClean="0"/>
              <a:t>Traditional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Test Information Function</a:t>
            </a:r>
            <a:endParaRPr lang="en-US" dirty="0"/>
          </a:p>
        </p:txBody>
      </p:sp>
      <p:pic>
        <p:nvPicPr>
          <p:cNvPr id="8" name="Picture 7" descr="wEqQVD16gnZBAAAAABJRU5ErkJggg==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850455" y="1166552"/>
            <a:ext cx="3026664" cy="1958418"/>
          </a:xfrm>
          <a:prstGeom prst="rect">
            <a:avLst/>
          </a:prstGeom>
        </p:spPr>
      </p:pic>
      <p:pic>
        <p:nvPicPr>
          <p:cNvPr id="9" name="Picture 8" descr="wMseKTyOfWqmAAAAABJRU5ErkJggg==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1"/>
          <a:stretch/>
        </p:blipFill>
        <p:spPr>
          <a:xfrm>
            <a:off x="5261687" y="1166552"/>
            <a:ext cx="3021177" cy="1943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4485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Depression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2973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chemeClr val="accent2"/>
                </a:solidFill>
              </a:rPr>
              <a:t>Mood and Feelings Questionnaire (MFQ)</a:t>
            </a:r>
            <a:endParaRPr lang="en-US" sz="1000" b="1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AILRzcbFCphyAAAAAElFTkSuQmC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1"/>
          <a:stretch/>
        </p:blipFill>
        <p:spPr>
          <a:xfrm>
            <a:off x="846681" y="3706182"/>
            <a:ext cx="3034213" cy="1940786"/>
          </a:xfrm>
          <a:prstGeom prst="rect">
            <a:avLst/>
          </a:prstGeom>
        </p:spPr>
      </p:pic>
      <p:pic>
        <p:nvPicPr>
          <p:cNvPr id="13" name="Picture 12" descr="5mYCBAgQIECAAAECBAgQIECAAAECBJKAAJqYjAgQIECAAAECBAgQIECAAAECBAgQeBQYDt5OxU+o7PYAAAAASUVORK5CYII=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1"/>
          <a:stretch/>
        </p:blipFill>
        <p:spPr>
          <a:xfrm>
            <a:off x="5268742" y="3706182"/>
            <a:ext cx="3007067" cy="19251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7980" y="5684477"/>
            <a:ext cx="225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Panic Disorder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6468" y="5684477"/>
            <a:ext cx="225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SCARED Panic Disorder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798177"/>
            <a:ext cx="4270375" cy="609600"/>
          </a:xfrm>
        </p:spPr>
        <p:txBody>
          <a:bodyPr/>
          <a:lstStyle/>
          <a:p>
            <a:pPr algn="ctr"/>
            <a:r>
              <a:rPr lang="en-US" dirty="0" smtClean="0"/>
              <a:t>E-SWAN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798177"/>
            <a:ext cx="4286250" cy="609600"/>
          </a:xfrm>
        </p:spPr>
        <p:txBody>
          <a:bodyPr/>
          <a:lstStyle/>
          <a:p>
            <a:pPr algn="ctr"/>
            <a:r>
              <a:rPr lang="en-US" dirty="0" smtClean="0"/>
              <a:t>Traditional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Test Information Function</a:t>
            </a:r>
            <a:endParaRPr lang="en-US" dirty="0"/>
          </a:p>
        </p:txBody>
      </p:sp>
      <p:pic>
        <p:nvPicPr>
          <p:cNvPr id="16" name="Picture 15" descr="Aw0IECBAgAABAgQIECBAgAABAgQIEBgJfAEdbS3BHifPsQAAAABJRU5ErkJggg==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>
          <a:xfrm>
            <a:off x="5264815" y="1166552"/>
            <a:ext cx="3021177" cy="1946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67164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Affective Reactivity Index (ARI)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18" name="Picture 17" descr="u1cqoIACCiigQEkCVoEv6Wk4FgUUUEABBRRQQAEFFFBAAQUUUEABBRRoVMAp8I1y2pkCCiiggAIKKKCAAgoooIACCiiggAIKlCRgALSkp+FYFFBAAQUUUEABBRRQQAEFFFBAAQUUUKBRAQOgjXLamQIKKKCAAgoooIACCiiggAIKKKCAAgqUJGAAtKSn4VgUUEABBRRQQAEFFFBAAQUUUEABBRRQoFEBA6CNctqZAgoooIACCiiggAIKK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>
          <a:xfrm>
            <a:off x="5264815" y="3706182"/>
            <a:ext cx="3021177" cy="1953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67164" y="5684477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SDQ Hyperactivity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0" name="Picture 19" descr="Mw9sqv9pUuXZsvtsxnSshmnuWbZOHv27PDo0aNDPXtz2X33ei99yRL+bHKUf5ubm0Oe35kZvr86EizH5fXr1+Ot1rn7+zrrWOe9f9XY9QQIECBAgMDRFjAD9Gj3x7cjQIAAAQIECBxKIDMts9Q9mwHl9fHjx8cZltklPjMxDQIECBAgQIAAAQItAgLQlk6rkwABAgQIECBAgAABAgQIECBAgEChgF3gC5uuZAIECBAgQIAAAQIECBAgQI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9"/>
          <a:stretch/>
        </p:blipFill>
        <p:spPr>
          <a:xfrm>
            <a:off x="846372" y="1166552"/>
            <a:ext cx="3021177" cy="1938959"/>
          </a:xfrm>
          <a:prstGeom prst="rect">
            <a:avLst/>
          </a:prstGeom>
        </p:spPr>
      </p:pic>
      <p:pic>
        <p:nvPicPr>
          <p:cNvPr id="21" name="Picture 20" descr="dN6BECCCCAAAIIIIAAAggggAACCCCAAAIIBCRAADQgSJpBAAEEEEAAAQQQQAABBBBAAAEEEEAAgfAJEAAN3zehRwgggAACCCCAAAIIIIAAAggggAACCCAQkAAB0IAgaQYBBBBAAAEEEEAAAQQQQAABBBBAAAEEwidAADR834QeIYAAAggggAACCCCAAAIIIIAAAggggEBAAgRAA4KkGQQQQAABBBBAAAEEEEAAAQQQQAABBBAInwAB0PB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>
          <a:xfrm>
            <a:off x="846372" y="3706182"/>
            <a:ext cx="3021177" cy="19606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8721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DMDD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8721" y="5684477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ADHD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Item Information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QgggAACCCCAQHEUIABaHGuNMiOAAAIIIIAAAggggAACCCCAAAIIIIBAngRi95vK06lkQgABBBBAAAEEEEAAAQQQQAABBBBAAAEEMluAAGhm1w+lQwABBBBAAAEEEEAAAQQQQAABBBBAAIEkBAiAJoHHqQgggAACCCCAAAIIIIAAAggggAACCCCQ2QIEQDO7figdAggggAACCCCAAAIIIIAAAggggAACCCQhQAA0CTxORQABBBBAAAEEEE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>
          <a:xfrm>
            <a:off x="128953" y="1633554"/>
            <a:ext cx="4487683" cy="2908041"/>
          </a:xfrm>
          <a:prstGeom prst="rect">
            <a:avLst/>
          </a:prstGeom>
        </p:spPr>
      </p:pic>
      <p:pic>
        <p:nvPicPr>
          <p:cNvPr id="9" name="Picture 8" descr="lE1evE6yIAAAAASUVORK5CYII=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2"/>
          <a:stretch/>
        </p:blipFill>
        <p:spPr>
          <a:xfrm>
            <a:off x="4656318" y="1645537"/>
            <a:ext cx="4487682" cy="2919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855" y="4564549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Social Anxiety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3421" y="4612473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SCARED Social Anxiety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798177"/>
            <a:ext cx="4270375" cy="609600"/>
          </a:xfrm>
        </p:spPr>
        <p:txBody>
          <a:bodyPr/>
          <a:lstStyle/>
          <a:p>
            <a:pPr algn="ctr"/>
            <a:r>
              <a:rPr lang="en-US" dirty="0" smtClean="0"/>
              <a:t>E-SWAN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798177"/>
            <a:ext cx="4286250" cy="609600"/>
          </a:xfrm>
        </p:spPr>
        <p:txBody>
          <a:bodyPr/>
          <a:lstStyle/>
          <a:p>
            <a:pPr algn="ctr"/>
            <a:r>
              <a:rPr lang="en-US" dirty="0" smtClean="0"/>
              <a:t>Traditional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Test Information Function</a:t>
            </a:r>
            <a:endParaRPr lang="en-US" dirty="0"/>
          </a:p>
        </p:txBody>
      </p:sp>
      <p:pic>
        <p:nvPicPr>
          <p:cNvPr id="14" name="Picture 13" descr="wEzZfck3eFOPAAAAABJRU5ErkJggg==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>
          <a:xfrm>
            <a:off x="903203" y="1166552"/>
            <a:ext cx="3021177" cy="19517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4559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Depression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4" name="Picture 23" descr="MEhwAAAABJRU5ErkJggg==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>
          <a:xfrm>
            <a:off x="849316" y="3683388"/>
            <a:ext cx="3128951" cy="20138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6980" y="5684477"/>
            <a:ext cx="225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Panic Disorder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6" name="Picture 25" descr="L9CKBG1BzNQAAAABJRU5ErkJggg==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1"/>
          <a:stretch/>
        </p:blipFill>
        <p:spPr>
          <a:xfrm>
            <a:off x="5287008" y="1166552"/>
            <a:ext cx="3021177" cy="19594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98364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Mood and Feelings Questionnaire (MFQ)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8" name="Picture 27" descr="Gucc4IIIAAAggggAACCCCAAAIIIIAAAgggkJUAAdCsmCiEAAIIIIAAAggggAACCCCAAAIIIIAAAoUoQAC0EO8a54wAAggggAACCCCAAAIIIIAAAggggAACWQkQAM2KiUIIIIAAAggggAACCCCAAAIIIIAAAgggUIgCBEAL8a5xzggggAACCCCAAAIIIIAAAggggAACCCCQlQAB0KyYKIQAAggggAACCCCAAAIIIIAAAggggAAChShAALQQ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1"/>
          <a:stretch/>
        </p:blipFill>
        <p:spPr>
          <a:xfrm>
            <a:off x="5279290" y="3683388"/>
            <a:ext cx="3036612" cy="1949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60785" y="5684477"/>
            <a:ext cx="225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SCARED Panic Disorder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798177"/>
            <a:ext cx="4270375" cy="609600"/>
          </a:xfrm>
        </p:spPr>
        <p:txBody>
          <a:bodyPr/>
          <a:lstStyle/>
          <a:p>
            <a:pPr algn="ctr"/>
            <a:r>
              <a:rPr lang="en-US" dirty="0" smtClean="0"/>
              <a:t>E-SWAN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29150" y="798177"/>
            <a:ext cx="4286250" cy="609600"/>
          </a:xfrm>
        </p:spPr>
        <p:txBody>
          <a:bodyPr/>
          <a:lstStyle/>
          <a:p>
            <a:pPr algn="ctr"/>
            <a:r>
              <a:rPr lang="en-US" dirty="0" smtClean="0"/>
              <a:t>Traditional Scales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Test Information Function</a:t>
            </a:r>
            <a:endParaRPr lang="en-US" dirty="0"/>
          </a:p>
        </p:txBody>
      </p:sp>
      <p:pic>
        <p:nvPicPr>
          <p:cNvPr id="16" name="Picture 15" descr="+pgAAAABJRU5ErkJggg==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838808" y="1166552"/>
            <a:ext cx="3021177" cy="1947335"/>
          </a:xfrm>
          <a:prstGeom prst="rect">
            <a:avLst/>
          </a:prstGeom>
        </p:spPr>
      </p:pic>
      <p:pic>
        <p:nvPicPr>
          <p:cNvPr id="17" name="Picture 16" descr="wFEj+60wc+RDQAAAABJRU5ErkJggg==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1"/>
          <a:stretch/>
        </p:blipFill>
        <p:spPr>
          <a:xfrm>
            <a:off x="838808" y="3683388"/>
            <a:ext cx="3021177" cy="19363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0164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DMDD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164" y="5672499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ADHD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0" name="Picture 19" descr="B1Yv1aizTNiGAAAAAElFTkSuQmC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5"/>
          <a:stretch/>
        </p:blipFill>
        <p:spPr>
          <a:xfrm>
            <a:off x="5264489" y="1166552"/>
            <a:ext cx="3021177" cy="19550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75845" y="3086484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Affective Reactivity Index (ARI)</a:t>
            </a:r>
            <a:endParaRPr lang="en-US" sz="1000" b="1" dirty="0">
              <a:solidFill>
                <a:srgbClr val="B4BD35"/>
              </a:solidFill>
            </a:endParaRPr>
          </a:p>
        </p:txBody>
      </p:sp>
      <p:pic>
        <p:nvPicPr>
          <p:cNvPr id="22" name="Picture 21" descr="AE35BLbukibQAAAAAElFTkSuQmCC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"/>
          <a:stretch/>
        </p:blipFill>
        <p:spPr>
          <a:xfrm>
            <a:off x="5264489" y="3669783"/>
            <a:ext cx="3021177" cy="19499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75845" y="5672499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SDQ Hyperactivity Subscale</a:t>
            </a:r>
            <a:endParaRPr lang="en-US" sz="1000" b="1" dirty="0">
              <a:solidFill>
                <a:srgbClr val="B4B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Item Response Curves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DEP_IC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6390" b="5594"/>
          <a:stretch/>
        </p:blipFill>
        <p:spPr>
          <a:xfrm>
            <a:off x="450786" y="2035458"/>
            <a:ext cx="4041280" cy="2801089"/>
          </a:xfrm>
          <a:prstGeom prst="rect">
            <a:avLst/>
          </a:prstGeom>
        </p:spPr>
      </p:pic>
      <p:pic>
        <p:nvPicPr>
          <p:cNvPr id="7" name="Picture 6" descr="ARI_IC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782" b="5531"/>
          <a:stretch/>
        </p:blipFill>
        <p:spPr>
          <a:xfrm>
            <a:off x="4743580" y="2016785"/>
            <a:ext cx="4014339" cy="2833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782" y="4861113"/>
            <a:ext cx="27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E-SWAN Depression Subscale Item 7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224" y="4861113"/>
            <a:ext cx="326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Latent Trait Measured by</a:t>
            </a:r>
          </a:p>
          <a:p>
            <a:pPr algn="ctr"/>
            <a:r>
              <a:rPr lang="en-US" sz="1000" b="1" dirty="0" smtClean="0">
                <a:solidFill>
                  <a:srgbClr val="B4BD35"/>
                </a:solidFill>
              </a:rPr>
              <a:t>Mood and Feelings Questionnaire (MFQ) Item 3</a:t>
            </a:r>
            <a:endParaRPr lang="en-US" sz="1000" b="1" dirty="0">
              <a:solidFill>
                <a:srgbClr val="B4BD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805" y="1688947"/>
            <a:ext cx="277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Item Response Curve</a:t>
            </a:r>
            <a:endParaRPr lang="en-US" sz="1400" b="1" dirty="0">
              <a:solidFill>
                <a:srgbClr val="B4BD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4596" y="1688947"/>
            <a:ext cx="277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Item Response Curve</a:t>
            </a:r>
            <a:endParaRPr lang="en-US" sz="1400" b="1" dirty="0">
              <a:solidFill>
                <a:srgbClr val="B4BD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22" y="2714400"/>
            <a:ext cx="346249" cy="13466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Probability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6712" y="2714400"/>
            <a:ext cx="346249" cy="13466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Probability</a:t>
            </a:r>
            <a:endParaRPr lang="en-US" sz="105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Item Response Theory Analysis 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93" y="1113630"/>
            <a:ext cx="8686800" cy="4494785"/>
          </a:xfrm>
        </p:spPr>
        <p:txBody>
          <a:bodyPr/>
          <a:lstStyle/>
          <a:p>
            <a:r>
              <a:rPr lang="en-US" sz="2000" dirty="0" smtClean="0"/>
              <a:t>All models showed good model fit and met assumption of unidimensionality</a:t>
            </a:r>
            <a:r>
              <a:rPr lang="en-US" sz="2000" dirty="0"/>
              <a:t> </a:t>
            </a:r>
            <a:r>
              <a:rPr lang="en-US" sz="2000" dirty="0" smtClean="0"/>
              <a:t>needed for Item Response Theory.</a:t>
            </a:r>
          </a:p>
          <a:p>
            <a:r>
              <a:rPr lang="en-US" sz="2000" dirty="0" smtClean="0"/>
              <a:t>When compared to unipolar scales, the E-SWAN scales show more information </a:t>
            </a:r>
            <a:r>
              <a:rPr lang="en-US" sz="2000" dirty="0"/>
              <a:t>is being </a:t>
            </a:r>
            <a:r>
              <a:rPr lang="en-US" sz="2000" dirty="0" smtClean="0"/>
              <a:t>captured about the latent trait, particularly at the extreme ends.</a:t>
            </a:r>
            <a:endParaRPr lang="en-US" sz="2000" dirty="0"/>
          </a:p>
          <a:p>
            <a:r>
              <a:rPr lang="en-US" sz="2000" dirty="0" smtClean="0"/>
              <a:t>Item response curves indicate that the response scale (far above average to far below average) used to rate E-SWAN items matches the distribution of the latent trait.</a:t>
            </a:r>
          </a:p>
          <a:p>
            <a:r>
              <a:rPr lang="en-US" sz="2000" dirty="0" smtClean="0"/>
              <a:t>Limitations: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Small sample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548"/>
            <a:ext cx="8686800" cy="491333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Ongoing HBN </a:t>
            </a:r>
            <a:r>
              <a:rPr lang="en-US" sz="1800" dirty="0"/>
              <a:t>d</a:t>
            </a:r>
            <a:r>
              <a:rPr lang="en-US" sz="1800" dirty="0" smtClean="0"/>
              <a:t>ata collection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Increased sample size will overcome limitations of current analyses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Neuroimaging analysis with new subscales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will be openly shared so that others can conduct their own analyses</a:t>
            </a:r>
          </a:p>
          <a:p>
            <a:r>
              <a:rPr lang="en-US" sz="1800" dirty="0" smtClean="0"/>
              <a:t>The following scales are currently under construction</a:t>
            </a:r>
            <a:endParaRPr lang="en-US" sz="1800" dirty="0"/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Generalized Anxiety Disorder (GAD)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Separation Anxiety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Bipolar Disorder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Obsessive Compulsive Disorder (OCD)</a:t>
            </a:r>
          </a:p>
          <a:p>
            <a:r>
              <a:rPr lang="en-US" sz="1800" dirty="0" smtClean="0"/>
              <a:t>We are inviting community involvement in the extension of the framework to additional disorders. Preliminary version of website available: </a:t>
            </a:r>
            <a:r>
              <a:rPr lang="en-US" sz="1800" dirty="0" smtClean="0">
                <a:solidFill>
                  <a:schemeClr val="tx2"/>
                </a:solidFill>
                <a:hlinkClick r:id="rId3"/>
              </a:rPr>
              <a:t>www.eswan.org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Website </a:t>
            </a:r>
            <a:r>
              <a:rPr lang="en-US" dirty="0">
                <a:solidFill>
                  <a:srgbClr val="000000"/>
                </a:solidFill>
              </a:rPr>
              <a:t>allows other researchers to download and use these scales in research studies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Allows users to provide comments and feedback on methods and results, and to collaborate on the development of future </a:t>
            </a:r>
            <a:r>
              <a:rPr lang="en-US" dirty="0" smtClean="0">
                <a:solidFill>
                  <a:srgbClr val="000000"/>
                </a:solidFill>
              </a:rPr>
              <a:t>scales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>
                <a:solidFill>
                  <a:srgbClr val="000000"/>
                </a:solidFill>
              </a:rPr>
              <a:t>functionality to come over upcoming </a:t>
            </a:r>
            <a:r>
              <a:rPr lang="en-US" dirty="0" smtClean="0">
                <a:solidFill>
                  <a:srgbClr val="000000"/>
                </a:solidFill>
              </a:rPr>
              <a:t>weeks</a:t>
            </a:r>
          </a:p>
          <a:p>
            <a:r>
              <a:rPr lang="en-US" sz="1800" dirty="0" smtClean="0">
                <a:cs typeface="Arial"/>
              </a:rPr>
              <a:t>Capturing the Neural Correlates of Trait Differences in </a:t>
            </a:r>
            <a:r>
              <a:rPr lang="en-US" sz="1800" dirty="0" err="1" smtClean="0">
                <a:cs typeface="Arial"/>
              </a:rPr>
              <a:t>Attentional</a:t>
            </a:r>
            <a:r>
              <a:rPr lang="en-US" sz="1800" dirty="0" smtClean="0">
                <a:cs typeface="Arial"/>
              </a:rPr>
              <a:t> Regulation: The Impact of Questionnaire Design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(POSTER SESSION 2; # 2.37)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8880"/>
            <a:ext cx="8686800" cy="4624033"/>
          </a:xfrm>
        </p:spPr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yriad questionnaires </a:t>
            </a:r>
            <a:r>
              <a:rPr lang="en-US" sz="2400" dirty="0"/>
              <a:t>have emerged for measuring psychiatric illness </a:t>
            </a:r>
            <a:r>
              <a:rPr lang="en-US" sz="2400" dirty="0" smtClean="0"/>
              <a:t>dimensionally.</a:t>
            </a:r>
          </a:p>
          <a:p>
            <a:r>
              <a:rPr lang="en-US" sz="2400" dirty="0" smtClean="0"/>
              <a:t>However, the vast majority are based </a:t>
            </a:r>
            <a:r>
              <a:rPr lang="en-US" sz="2400" dirty="0"/>
              <a:t>upon the presence or absence of problematic behaviors and </a:t>
            </a:r>
            <a:r>
              <a:rPr lang="en-US" sz="2400" dirty="0" smtClean="0"/>
              <a:t>symptoms.</a:t>
            </a:r>
          </a:p>
          <a:p>
            <a:pPr lvl="1"/>
            <a:r>
              <a:rPr lang="en-US" sz="2000" dirty="0" smtClean="0"/>
              <a:t>This focus limits the </a:t>
            </a:r>
            <a:r>
              <a:rPr lang="en-US" sz="2000" dirty="0"/>
              <a:t>ability to distinguish individuals </a:t>
            </a:r>
            <a:r>
              <a:rPr lang="en-US" sz="2000" dirty="0" smtClean="0"/>
              <a:t>because </a:t>
            </a:r>
            <a:r>
              <a:rPr lang="en-US" sz="2000" dirty="0"/>
              <a:t>they focus </a:t>
            </a:r>
            <a:r>
              <a:rPr lang="en-US" sz="2000" dirty="0" smtClean="0"/>
              <a:t>at </a:t>
            </a:r>
            <a:r>
              <a:rPr lang="en-US" sz="2000" dirty="0"/>
              <a:t>'one end' of the distribution (i.e</a:t>
            </a:r>
            <a:r>
              <a:rPr lang="en-US" sz="2000" dirty="0" smtClean="0"/>
              <a:t>., </a:t>
            </a:r>
            <a:r>
              <a:rPr lang="en-US" sz="2000" dirty="0"/>
              <a:t>the pathological trait range)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Problematic for epidemiologic and neurobiological (e.g., genetics, imaging) research </a:t>
            </a:r>
            <a:r>
              <a:rPr lang="en-US" sz="2000" dirty="0"/>
              <a:t>studies attempting to model behaviors across a broad </a:t>
            </a:r>
            <a:r>
              <a:rPr lang="en-US" sz="2000" dirty="0" smtClean="0"/>
              <a:t>population.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399489" cy="449478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E-SWAN Development Group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Michael </a:t>
            </a:r>
            <a:r>
              <a:rPr lang="en-US" sz="2000" dirty="0" err="1" smtClean="0">
                <a:solidFill>
                  <a:srgbClr val="000000"/>
                </a:solidFill>
              </a:rPr>
              <a:t>Milham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Giovanni </a:t>
            </a:r>
            <a:r>
              <a:rPr lang="en-US" sz="2000" dirty="0" err="1" smtClean="0">
                <a:solidFill>
                  <a:srgbClr val="000000"/>
                </a:solidFill>
              </a:rPr>
              <a:t>Salum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James Swanson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/>
              <a:t>Christian </a:t>
            </a:r>
            <a:r>
              <a:rPr lang="en-US" sz="2400" dirty="0" err="1"/>
              <a:t>Kieling</a:t>
            </a:r>
            <a:r>
              <a:rPr lang="en-US" sz="2400" dirty="0"/>
              <a:t> (UFRGS) </a:t>
            </a:r>
            <a:r>
              <a:rPr lang="en-US" sz="2400" dirty="0" smtClean="0"/>
              <a:t>for feedback </a:t>
            </a:r>
            <a:r>
              <a:rPr lang="en-US" sz="2400" dirty="0"/>
              <a:t>on </a:t>
            </a:r>
            <a:r>
              <a:rPr lang="en-US" sz="2400" dirty="0" smtClean="0"/>
              <a:t>depression questions</a:t>
            </a:r>
            <a:endParaRPr lang="en-US" sz="2400" dirty="0"/>
          </a:p>
          <a:p>
            <a:r>
              <a:rPr lang="en-US" sz="2400" dirty="0"/>
              <a:t>Ellen </a:t>
            </a:r>
            <a:r>
              <a:rPr lang="en-US" sz="2400" dirty="0" err="1"/>
              <a:t>Leibenluft</a:t>
            </a:r>
            <a:r>
              <a:rPr lang="en-US" sz="2400" dirty="0"/>
              <a:t> and Melissa </a:t>
            </a:r>
            <a:r>
              <a:rPr lang="en-US" sz="2400" dirty="0" err="1"/>
              <a:t>Brotman</a:t>
            </a:r>
            <a:r>
              <a:rPr lang="en-US" sz="2400" dirty="0"/>
              <a:t> (NIMH) </a:t>
            </a:r>
            <a:r>
              <a:rPr lang="en-US" sz="2400" dirty="0" smtClean="0"/>
              <a:t>for feedback </a:t>
            </a:r>
            <a:r>
              <a:rPr lang="en-US" sz="2400" dirty="0"/>
              <a:t>on </a:t>
            </a:r>
            <a:r>
              <a:rPr lang="en-US" sz="2400" dirty="0" smtClean="0"/>
              <a:t>DMDD questions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  <a:p>
            <a:r>
              <a:rPr lang="en-US" sz="2400" dirty="0" smtClean="0"/>
              <a:t>Thank you to the Healthy Brain Network for collecting E-SWAN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Typical rating scales use 0 to 3 ratings of symptoms that define abnormal behavior (weaknesses</a:t>
            </a:r>
            <a:r>
              <a:rPr lang="en-US" sz="2600" dirty="0" smtClean="0"/>
              <a:t>):</a:t>
            </a:r>
            <a:endParaRPr lang="en-US" sz="2600" dirty="0"/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0=Not at all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1=Occasionally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2=Often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3=All the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</a:t>
            </a:r>
            <a:r>
              <a:rPr lang="en-US" sz="2600" dirty="0" smtClean="0"/>
              <a:t>a non-clinical population</a:t>
            </a:r>
            <a:r>
              <a:rPr lang="en-US" sz="2600" dirty="0"/>
              <a:t>, a high percentage of scores will be centered between 0 and 1, generating a </a:t>
            </a:r>
            <a:r>
              <a:rPr lang="en-US" sz="2600" dirty="0" smtClean="0"/>
              <a:t>truncated </a:t>
            </a:r>
            <a:r>
              <a:rPr lang="en-US" sz="2600" dirty="0"/>
              <a:t>distribution.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Leads to reduced variance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Statistical cutoffs based </a:t>
            </a:r>
            <a:r>
              <a:rPr lang="en-US" sz="2200" dirty="0" smtClean="0">
                <a:solidFill>
                  <a:srgbClr val="000000"/>
                </a:solidFill>
              </a:rPr>
              <a:t>on truncated scores may </a:t>
            </a:r>
            <a:r>
              <a:rPr lang="en-US" sz="2200" dirty="0">
                <a:solidFill>
                  <a:srgbClr val="000000"/>
                </a:solidFill>
              </a:rPr>
              <a:t>over- or under-identify extreme cases in the </a:t>
            </a:r>
            <a:r>
              <a:rPr lang="en-US" sz="2200" dirty="0" smtClean="0">
                <a:solidFill>
                  <a:srgbClr val="000000"/>
                </a:solidFill>
              </a:rPr>
              <a:t>truncated distribution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 descr="SocAnx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6565" b="4176"/>
          <a:stretch/>
        </p:blipFill>
        <p:spPr>
          <a:xfrm>
            <a:off x="2413782" y="4008288"/>
            <a:ext cx="1805207" cy="2152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14284" y="6310305"/>
            <a:ext cx="412616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600" b="1" dirty="0">
              <a:solidFill>
                <a:srgbClr val="000000"/>
              </a:solidFill>
            </a:endParaRPr>
          </a:p>
        </p:txBody>
      </p:sp>
      <p:pic>
        <p:nvPicPr>
          <p:cNvPr id="18" name="Picture 17" descr="MFQ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4762" b="4124"/>
          <a:stretch/>
        </p:blipFill>
        <p:spPr>
          <a:xfrm>
            <a:off x="4755509" y="4015343"/>
            <a:ext cx="1765303" cy="21367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4716" y="6161053"/>
            <a:ext cx="14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Truncated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3402" y="6161053"/>
            <a:ext cx="11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Normal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Strengths and Weakness of ADHD Symptoms and Normal Behavior (SWAN)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0800"/>
            <a:ext cx="8686800" cy="514037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</a:t>
            </a:r>
            <a:r>
              <a:rPr lang="en-US" sz="1800" dirty="0"/>
              <a:t>-worded items as strengths rather than weaknesses</a:t>
            </a:r>
          </a:p>
          <a:p>
            <a:pPr lvl="1"/>
            <a:r>
              <a:rPr lang="en-US" sz="1600" u="sng" dirty="0">
                <a:solidFill>
                  <a:srgbClr val="000000"/>
                </a:solidFill>
              </a:rPr>
              <a:t>DSM Criteria</a:t>
            </a:r>
            <a:r>
              <a:rPr lang="en-US" sz="1600" dirty="0">
                <a:solidFill>
                  <a:srgbClr val="000000"/>
                </a:solidFill>
              </a:rPr>
              <a:t>: Often fails to give close attention to details or makes careless mistakes in schoolwork, at work, or during other activities</a:t>
            </a:r>
          </a:p>
          <a:p>
            <a:pPr lvl="1"/>
            <a:r>
              <a:rPr lang="en-US" sz="1600" u="sng" dirty="0">
                <a:solidFill>
                  <a:srgbClr val="000000"/>
                </a:solidFill>
              </a:rPr>
              <a:t>SWAN Item</a:t>
            </a:r>
            <a:r>
              <a:rPr lang="en-US" sz="1600" dirty="0">
                <a:solidFill>
                  <a:srgbClr val="000000"/>
                </a:solidFill>
              </a:rPr>
              <a:t>: Gives close attention to detail and avoids careless mistakes</a:t>
            </a:r>
          </a:p>
          <a:p>
            <a:r>
              <a:rPr lang="en-US" sz="1900" dirty="0"/>
              <a:t>Expanded the 4-point scale of symptom presence to a 7-point scale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3=Far Below 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2=Below 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1=Slightly Below 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0=Average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-1=Slightly Above 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-2=Above Average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-3=Far Above Average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(Swanson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 al, 2000 and Swanson et al.,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F21C-8F8F-42F3-B54E-DA825E5380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Strengths of the SWAN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Many published studies show the value of capturing variance associated with both strengths and weaknesses to generate a near-normal distribution of ratings in epidemiological samples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SWAN has comparable validity and reliability to other ADHD scales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SWAN is preferred measure for measuring positive attention and impulse regulation behaviors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Measures more variance at the adaptive end of ADHD symptoms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Skewness and kurtosis statistics for the SWAN were within the range expected for a </a:t>
            </a:r>
            <a:r>
              <a:rPr lang="en-US" sz="2200" dirty="0" smtClean="0">
                <a:solidFill>
                  <a:srgbClr val="000000"/>
                </a:solidFill>
              </a:rPr>
              <a:t>normal distribution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200" dirty="0" smtClean="0"/>
              <a:t>(Arnett, 2011; Hay et al, 2007; Lakes, 2012; Polderman et al, 2007; Swanson, 2012)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2CCC-E245-434E-A9CC-FF9748218F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Neuroimaging </a:t>
            </a:r>
            <a:r>
              <a:rPr lang="en-US" b="1" smtClean="0"/>
              <a:t>Case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09" y="812800"/>
            <a:ext cx="8686800" cy="44947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Capturing the Neural Correlates of Trait Differences in </a:t>
            </a:r>
            <a:r>
              <a:rPr lang="en-US" sz="2400" dirty="0" err="1">
                <a:latin typeface="Arial"/>
                <a:cs typeface="Arial"/>
              </a:rPr>
              <a:t>Attentional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Regulation: The </a:t>
            </a:r>
            <a:r>
              <a:rPr lang="en-US" sz="2400" dirty="0">
                <a:latin typeface="Arial"/>
                <a:cs typeface="Arial"/>
              </a:rPr>
              <a:t>Impact of Questionnaire </a:t>
            </a:r>
            <a:r>
              <a:rPr lang="en-US" sz="2400" dirty="0" smtClean="0">
                <a:latin typeface="Arial"/>
                <a:cs typeface="Arial"/>
              </a:rPr>
              <a:t>Design </a:t>
            </a:r>
            <a:r>
              <a:rPr lang="en-US" sz="1800" i="1" dirty="0">
                <a:latin typeface="Arial"/>
                <a:cs typeface="Arial"/>
              </a:rPr>
              <a:t>(</a:t>
            </a:r>
            <a:r>
              <a:rPr lang="en-US" sz="1800" i="1" dirty="0" smtClean="0">
                <a:latin typeface="Arial"/>
                <a:cs typeface="Arial"/>
              </a:rPr>
              <a:t>Poster Session 2; # 2.37)</a:t>
            </a:r>
          </a:p>
          <a:p>
            <a:pPr lvl="1" algn="just"/>
            <a:r>
              <a:rPr lang="en-US" sz="1200" dirty="0" smtClean="0">
                <a:solidFill>
                  <a:srgbClr val="000000"/>
                </a:solidFill>
              </a:rPr>
              <a:t>Data from 104 participants (ages 6-17) collected as part of the Nathan Kline Institute-Rockland Sample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32" y="2398655"/>
            <a:ext cx="3077372" cy="149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800" y="4437942"/>
            <a:ext cx="4308157" cy="15426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7022" y="2549110"/>
            <a:ext cx="1323694" cy="447212"/>
          </a:xfrm>
          <a:prstGeom prst="ellipse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hild Mind">
      <a:dk1>
        <a:srgbClr val="0067A0"/>
      </a:dk1>
      <a:lt1>
        <a:sysClr val="window" lastClr="FFFFFF"/>
      </a:lt1>
      <a:dk2>
        <a:srgbClr val="242A6A"/>
      </a:dk2>
      <a:lt2>
        <a:srgbClr val="FFFFFF"/>
      </a:lt2>
      <a:accent1>
        <a:srgbClr val="00C1D5"/>
      </a:accent1>
      <a:accent2>
        <a:srgbClr val="B4BD35"/>
      </a:accent2>
      <a:accent3>
        <a:srgbClr val="EA234B"/>
      </a:accent3>
      <a:accent4>
        <a:srgbClr val="A31C3F"/>
      </a:accent4>
      <a:accent5>
        <a:srgbClr val="EEAE30"/>
      </a:accent5>
      <a:accent6>
        <a:srgbClr val="4DB789"/>
      </a:accent6>
      <a:hlink>
        <a:srgbClr val="B0B3B1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6CE4E4A6FB64E9A08E85A53228EEA" ma:contentTypeVersion="0" ma:contentTypeDescription="Create a new document." ma:contentTypeScope="" ma:versionID="86676eb98a8df17abe4e870b373c5b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925022-804A-4C12-A053-B81F967A6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F6600-2BAC-4B0D-B24B-85B478D65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2E5FE7-CC14-42D0-9D3F-69C96A184F7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17826</TotalTime>
  <Words>2234</Words>
  <Application>Microsoft Macintosh PowerPoint</Application>
  <PresentationFormat>Letter Paper (8.5x11 in)</PresentationFormat>
  <Paragraphs>383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Custom Design</vt:lpstr>
      <vt:lpstr>Development of the Extended Strengths and Weaknesses Assessment of Normal Behavior (E-SWAN)  Lindsay Alexander, MPH Clinical Data Manager  CMI Healthy Brain Network</vt:lpstr>
      <vt:lpstr>Disclosures</vt:lpstr>
      <vt:lpstr>Overview</vt:lpstr>
      <vt:lpstr>Background</vt:lpstr>
      <vt:lpstr>Background</vt:lpstr>
      <vt:lpstr>Background</vt:lpstr>
      <vt:lpstr>Strengths and Weakness of ADHD Symptoms and Normal Behavior (SWAN)</vt:lpstr>
      <vt:lpstr>Strengths of the SWAN</vt:lpstr>
      <vt:lpstr>A Neuroimaging Case Example</vt:lpstr>
      <vt:lpstr>PowerPoint Presentation</vt:lpstr>
      <vt:lpstr>Results and Conclusions</vt:lpstr>
      <vt:lpstr>Results and Conclusions</vt:lpstr>
      <vt:lpstr>Extended Strengths and Weaknesses Assessment of Normal Behavior (E-SWAN)</vt:lpstr>
      <vt:lpstr>Process</vt:lpstr>
      <vt:lpstr>Step 1: Operationalizing symptoms for each DSM-5 disorder</vt:lpstr>
      <vt:lpstr>Step 1: Operationalizing symptoms for each DSM-5 disorder</vt:lpstr>
      <vt:lpstr>Step 2: Transforming Symptoms into Underlying Abilities</vt:lpstr>
      <vt:lpstr>Step 2: Transforming Symptoms into Underlying Abilities</vt:lpstr>
      <vt:lpstr>Step 3: Item Wording</vt:lpstr>
      <vt:lpstr>Step 3: Item Wording</vt:lpstr>
      <vt:lpstr>Final E-SWAN Questionnaires</vt:lpstr>
      <vt:lpstr>Social Anxiety</vt:lpstr>
      <vt:lpstr>Depression</vt:lpstr>
      <vt:lpstr>Panic Disorder</vt:lpstr>
      <vt:lpstr>DMDD</vt:lpstr>
      <vt:lpstr>PowerPoint Presentation</vt:lpstr>
      <vt:lpstr>Preliminary Data Analysis</vt:lpstr>
      <vt:lpstr>Sample Characteristics</vt:lpstr>
      <vt:lpstr>Average Score Distributions (N=161)</vt:lpstr>
      <vt:lpstr>Item Response Theory</vt:lpstr>
      <vt:lpstr>Comparison of Test Information Function</vt:lpstr>
      <vt:lpstr>Comparison of Test Information Function</vt:lpstr>
      <vt:lpstr>Comparison of Test Information Function</vt:lpstr>
      <vt:lpstr>Comparison of Item Information Function</vt:lpstr>
      <vt:lpstr>Comparison of Test Information Function</vt:lpstr>
      <vt:lpstr>Comparison of Test Information Function</vt:lpstr>
      <vt:lpstr>Item Response Curves</vt:lpstr>
      <vt:lpstr>Item Response Theory Analysis Conclusions</vt:lpstr>
      <vt:lpstr>Future Directions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Bartels</dc:creator>
  <cp:lastModifiedBy>Lindsay Alexander</cp:lastModifiedBy>
  <cp:revision>398</cp:revision>
  <cp:lastPrinted>2016-03-08T21:20:15Z</cp:lastPrinted>
  <dcterms:created xsi:type="dcterms:W3CDTF">2016-02-01T15:25:33Z</dcterms:created>
  <dcterms:modified xsi:type="dcterms:W3CDTF">2016-12-02T21:37:14Z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0x010100E4B6CE4E4A6FB64E9A08E85A53228EEA</vt:lpwstr>
  </property>
</Properties>
</file>